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273" r:id="rId3"/>
    <p:sldId id="267" r:id="rId4"/>
    <p:sldId id="274" r:id="rId5"/>
    <p:sldId id="272" r:id="rId6"/>
    <p:sldId id="257" r:id="rId7"/>
    <p:sldId id="258" r:id="rId8"/>
    <p:sldId id="260" r:id="rId9"/>
    <p:sldId id="261" r:id="rId10"/>
    <p:sldId id="263" r:id="rId11"/>
    <p:sldId id="265" r:id="rId12"/>
    <p:sldId id="266" r:id="rId13"/>
    <p:sldId id="268" r:id="rId14"/>
    <p:sldId id="276" r:id="rId15"/>
    <p:sldId id="278" r:id="rId16"/>
    <p:sldId id="269" r:id="rId17"/>
    <p:sldId id="270" r:id="rId18"/>
    <p:sldId id="275" r:id="rId19"/>
    <p:sldId id="277" r:id="rId20"/>
    <p:sldId id="280" r:id="rId21"/>
    <p:sldId id="281" r:id="rId22"/>
    <p:sldId id="259" r:id="rId23"/>
  </p:sldIdLst>
  <p:sldSz cx="12192000" cy="6858000"/>
  <p:notesSz cx="9866313" cy="673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773" autoAdjust="0"/>
  </p:normalViewPr>
  <p:slideViewPr>
    <p:cSldViewPr snapToGrid="0">
      <p:cViewPr varScale="1">
        <p:scale>
          <a:sx n="71" d="100"/>
          <a:sy n="71" d="100"/>
        </p:scale>
        <p:origin x="106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5403"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8627" y="0"/>
            <a:ext cx="4275403" cy="337958"/>
          </a:xfrm>
          <a:prstGeom prst="rect">
            <a:avLst/>
          </a:prstGeom>
        </p:spPr>
        <p:txBody>
          <a:bodyPr vert="horz" lIns="91440" tIns="45720" rIns="91440" bIns="45720" rtlCol="0"/>
          <a:lstStyle>
            <a:lvl1pPr algn="r">
              <a:defRPr sz="1200"/>
            </a:lvl1pPr>
          </a:lstStyle>
          <a:p>
            <a:fld id="{3D4FC0D1-906C-4FAC-9D13-7FEAFDAAFE37}" type="datetimeFigureOut">
              <a:rPr kumimoji="1" lang="ja-JP" altLang="en-US" smtClean="0"/>
              <a:t>2025/2/18</a:t>
            </a:fld>
            <a:endParaRPr kumimoji="1" lang="ja-JP" altLang="en-US"/>
          </a:p>
        </p:txBody>
      </p:sp>
      <p:sp>
        <p:nvSpPr>
          <p:cNvPr id="4" name="フッター プレースホルダー 3"/>
          <p:cNvSpPr>
            <a:spLocks noGrp="1"/>
          </p:cNvSpPr>
          <p:nvPr>
            <p:ph type="ftr" sz="quarter" idx="2"/>
          </p:nvPr>
        </p:nvSpPr>
        <p:spPr>
          <a:xfrm>
            <a:off x="1" y="6397807"/>
            <a:ext cx="4275403"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8627" y="6397807"/>
            <a:ext cx="4275403" cy="337957"/>
          </a:xfrm>
          <a:prstGeom prst="rect">
            <a:avLst/>
          </a:prstGeom>
        </p:spPr>
        <p:txBody>
          <a:bodyPr vert="horz" lIns="91440" tIns="45720" rIns="91440" bIns="45720" rtlCol="0" anchor="b"/>
          <a:lstStyle>
            <a:lvl1pPr algn="r">
              <a:defRPr sz="1200"/>
            </a:lvl1pPr>
          </a:lstStyle>
          <a:p>
            <a:fld id="{831E01C9-A474-4505-9567-CAF72E05CFF5}" type="slidenum">
              <a:rPr kumimoji="1" lang="ja-JP" altLang="en-US" smtClean="0"/>
              <a:t>‹#›</a:t>
            </a:fld>
            <a:endParaRPr kumimoji="1" lang="ja-JP" altLang="en-US"/>
          </a:p>
        </p:txBody>
      </p:sp>
    </p:spTree>
    <p:extLst>
      <p:ext uri="{BB962C8B-B14F-4D97-AF65-F5344CB8AC3E}">
        <p14:creationId xmlns:p14="http://schemas.microsoft.com/office/powerpoint/2010/main" val="313748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5403"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27" y="0"/>
            <a:ext cx="4275403" cy="337958"/>
          </a:xfrm>
          <a:prstGeom prst="rect">
            <a:avLst/>
          </a:prstGeom>
        </p:spPr>
        <p:txBody>
          <a:bodyPr vert="horz" lIns="91440" tIns="45720" rIns="91440" bIns="45720" rtlCol="0"/>
          <a:lstStyle>
            <a:lvl1pPr algn="r">
              <a:defRPr sz="1200"/>
            </a:lvl1pPr>
          </a:lstStyle>
          <a:p>
            <a:fld id="{5F80FE20-1A33-4E59-B235-90FFE35AB773}" type="datetimeFigureOut">
              <a:rPr kumimoji="1" lang="ja-JP" altLang="en-US" smtClean="0"/>
              <a:t>2025/2/18</a:t>
            </a:fld>
            <a:endParaRPr kumimoji="1" lang="ja-JP" altLang="en-US"/>
          </a:p>
        </p:txBody>
      </p:sp>
      <p:sp>
        <p:nvSpPr>
          <p:cNvPr id="4" name="スライド イメージ プレースホルダー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397807"/>
            <a:ext cx="4275403"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27" y="6397807"/>
            <a:ext cx="4275403" cy="337957"/>
          </a:xfrm>
          <a:prstGeom prst="rect">
            <a:avLst/>
          </a:prstGeom>
        </p:spPr>
        <p:txBody>
          <a:bodyPr vert="horz" lIns="91440" tIns="45720" rIns="91440" bIns="45720" rtlCol="0" anchor="b"/>
          <a:lstStyle>
            <a:lvl1pPr algn="r">
              <a:defRPr sz="1200"/>
            </a:lvl1pPr>
          </a:lstStyle>
          <a:p>
            <a:fld id="{A6BC34AC-1BC5-4FFB-97F3-6DEBF5471B36}" type="slidenum">
              <a:rPr kumimoji="1" lang="ja-JP" altLang="en-US" smtClean="0"/>
              <a:t>‹#›</a:t>
            </a:fld>
            <a:endParaRPr kumimoji="1" lang="ja-JP" altLang="en-US"/>
          </a:p>
        </p:txBody>
      </p:sp>
    </p:spTree>
    <p:extLst>
      <p:ext uri="{BB962C8B-B14F-4D97-AF65-F5344CB8AC3E}">
        <p14:creationId xmlns:p14="http://schemas.microsoft.com/office/powerpoint/2010/main" val="27183486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社会福祉施設、事業所等における感染症対策について、保健所保健予防課　感染症予防チームより説明いたします。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a:t>
            </a:fld>
            <a:endParaRPr kumimoji="1" lang="ja-JP" altLang="en-US"/>
          </a:p>
        </p:txBody>
      </p:sp>
    </p:spTree>
    <p:extLst>
      <p:ext uri="{BB962C8B-B14F-4D97-AF65-F5344CB8AC3E}">
        <p14:creationId xmlns:p14="http://schemas.microsoft.com/office/powerpoint/2010/main" val="235730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次亜塩素酸ナトリウム消毒液の作り方です。</a:t>
            </a:r>
            <a:endParaRPr kumimoji="1" lang="en-US" altLang="ja-JP" dirty="0" smtClean="0"/>
          </a:p>
          <a:p>
            <a:r>
              <a:rPr kumimoji="1" lang="ja-JP" altLang="en-US" dirty="0" smtClean="0"/>
              <a:t>環境消毒と嘔吐物処理に有効な濃度は違いますので注意してください。</a:t>
            </a:r>
            <a:endParaRPr kumimoji="1" lang="en-US" altLang="ja-JP" dirty="0" smtClean="0"/>
          </a:p>
          <a:p>
            <a:r>
              <a:rPr kumimoji="1" lang="ja-JP" altLang="en-US" dirty="0" smtClean="0"/>
              <a:t>手すりやドアノブといった金属部分の環境消毒を行った後は水拭きが必要です。また次亜塩素酸ナトリウム水溶液は揮発性がありますので、使用後は十分な換気を行うこと、また遮光性のある容器に入れて１日で使い切るようにしてください。消毒が難しい衣類などについては、熱湯消毒を行うように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10</a:t>
            </a:fld>
            <a:endParaRPr kumimoji="1" lang="ja-JP" altLang="en-US"/>
          </a:p>
        </p:txBody>
      </p:sp>
    </p:spTree>
    <p:extLst>
      <p:ext uri="{BB962C8B-B14F-4D97-AF65-F5344CB8AC3E}">
        <p14:creationId xmlns:p14="http://schemas.microsoft.com/office/powerpoint/2010/main" val="197929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嘔吐物の処理方法は図の通りです。</a:t>
            </a:r>
            <a:endParaRPr kumimoji="1" lang="en-US" altLang="ja-JP" dirty="0" smtClean="0"/>
          </a:p>
          <a:p>
            <a:r>
              <a:rPr kumimoji="1" lang="ja-JP" altLang="en-US" dirty="0" smtClean="0"/>
              <a:t>嘔吐物が飛び散っている可能性を考慮し、嘔吐物から半径２メートル以上を目安に広めに消毒範囲をと</a:t>
            </a:r>
            <a:r>
              <a:rPr kumimoji="1" lang="ja-JP" altLang="en-US" dirty="0" err="1" smtClean="0"/>
              <a:t>ち</a:t>
            </a:r>
            <a:r>
              <a:rPr kumimoji="1" lang="ja-JP" altLang="en-US" dirty="0" smtClean="0"/>
              <a:t>、ペーパータオルや新聞紙で覆った後に次亜塩素酸ナトリウム水溶液を染み込ませます。</a:t>
            </a:r>
            <a:endParaRPr kumimoji="1" lang="en-US" altLang="ja-JP" dirty="0" smtClean="0"/>
          </a:p>
          <a:p>
            <a:r>
              <a:rPr kumimoji="1" lang="ja-JP" altLang="en-US" dirty="0" smtClean="0"/>
              <a:t>嘔吐物が飛散しないよう、静かに袋に廃棄し、袋は２重袋で外に漏れないよう廃棄してください。消毒者は処理後流水でしっかりと手洗いを行ってください。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11</a:t>
            </a:fld>
            <a:endParaRPr kumimoji="1" lang="ja-JP" altLang="en-US"/>
          </a:p>
        </p:txBody>
      </p:sp>
    </p:spTree>
    <p:extLst>
      <p:ext uri="{BB962C8B-B14F-4D97-AF65-F5344CB8AC3E}">
        <p14:creationId xmlns:p14="http://schemas.microsoft.com/office/powerpoint/2010/main" val="3793313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次は個人防護具、</a:t>
            </a:r>
            <a:r>
              <a:rPr kumimoji="1" lang="en-US" altLang="ja-JP" dirty="0" smtClean="0"/>
              <a:t>PPE</a:t>
            </a:r>
            <a:r>
              <a:rPr kumimoji="1" lang="ja-JP" altLang="en-US" dirty="0" smtClean="0"/>
              <a:t>の着脱手順です。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12</a:t>
            </a:fld>
            <a:endParaRPr kumimoji="1" lang="ja-JP" altLang="en-US"/>
          </a:p>
        </p:txBody>
      </p:sp>
    </p:spTree>
    <p:extLst>
      <p:ext uri="{BB962C8B-B14F-4D97-AF65-F5344CB8AC3E}">
        <p14:creationId xmlns:p14="http://schemas.microsoft.com/office/powerpoint/2010/main" val="1179630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PPE</a:t>
            </a:r>
            <a:r>
              <a:rPr kumimoji="1" lang="ja-JP" altLang="en-US" dirty="0" smtClean="0"/>
              <a:t>は、着脱のタイミングと脱ぐ際の手順が重要です。着用のタイミングは、患者と接触する前、患者が個室隔離されている場合は、部屋に入室する前に着用します。また脱衣のタイミングは処置後、処置した部屋でマスク以外は脱いで廃棄します。脱衣の手順としては、手袋、ゴーグルまたはフェイスシールド、ガウンの順で、図の方法で脱衣し蓋つきの感染性ごみ箱に廃棄します。また、それぞれの防護具を外すごとに手洗いまたは手指消毒を行うことが必要です。マスクは部屋を出たあと、最後に外し、蓋つきの感染性ゴミ箱に廃棄した後、流水で手洗いをし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13</a:t>
            </a:fld>
            <a:endParaRPr kumimoji="1" lang="ja-JP" altLang="en-US"/>
          </a:p>
        </p:txBody>
      </p:sp>
    </p:spTree>
    <p:extLst>
      <p:ext uri="{BB962C8B-B14F-4D97-AF65-F5344CB8AC3E}">
        <p14:creationId xmlns:p14="http://schemas.microsoft.com/office/powerpoint/2010/main" val="130066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感染源を逃すうえで適度な換気も大切です。</a:t>
            </a:r>
            <a:endParaRPr kumimoji="1" lang="en-US" altLang="ja-JP" dirty="0" smtClean="0"/>
          </a:p>
          <a:p>
            <a:r>
              <a:rPr kumimoji="1" lang="ja-JP" altLang="en-US" dirty="0" smtClean="0"/>
              <a:t>効果的な換気を行うには、２方向の窓を開けて、空気を入れ替えることが大切ですが、２方向での換気が難しい場合はサーキュレーター等の活用も効果的です。</a:t>
            </a:r>
            <a:endParaRPr kumimoji="1" lang="en-US" altLang="ja-JP" dirty="0" smtClean="0"/>
          </a:p>
          <a:p>
            <a:r>
              <a:rPr kumimoji="1" lang="ja-JP" altLang="en-US" dirty="0" smtClean="0"/>
              <a:t>また換気を行うタイミングをはかるために、二酸化炭素濃度の測定を行うことも効果的です。</a:t>
            </a:r>
            <a:endParaRPr kumimoji="1" lang="en-US" altLang="ja-JP" dirty="0" smtClean="0"/>
          </a:p>
          <a:p>
            <a:r>
              <a:rPr kumimoji="1" lang="ja-JP" altLang="en-US" dirty="0" smtClean="0"/>
              <a:t>共有スペースや利用者の居室だけでなく、職員の控室や送迎車などの換気も忘れずに行ってください。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14</a:t>
            </a:fld>
            <a:endParaRPr kumimoji="1" lang="ja-JP" altLang="en-US"/>
          </a:p>
        </p:txBody>
      </p:sp>
    </p:spTree>
    <p:extLst>
      <p:ext uri="{BB962C8B-B14F-4D97-AF65-F5344CB8AC3E}">
        <p14:creationId xmlns:p14="http://schemas.microsoft.com/office/powerpoint/2010/main" val="1256472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効果的な換気を行うには図のように空気の流れ、通り道を作ることが必要です。</a:t>
            </a:r>
            <a:endParaRPr kumimoji="1" lang="en-US" altLang="ja-JP" dirty="0" smtClean="0"/>
          </a:p>
          <a:p>
            <a:r>
              <a:rPr kumimoji="1" lang="ja-JP" altLang="en-US" dirty="0" smtClean="0"/>
              <a:t>季節による寒暖差や湿度の確保などにも配慮しつつ、行ってください。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15</a:t>
            </a:fld>
            <a:endParaRPr kumimoji="1" lang="ja-JP" altLang="en-US"/>
          </a:p>
        </p:txBody>
      </p:sp>
    </p:spTree>
    <p:extLst>
      <p:ext uri="{BB962C8B-B14F-4D97-AF65-F5344CB8AC3E}">
        <p14:creationId xmlns:p14="http://schemas.microsoft.com/office/powerpoint/2010/main" val="1534533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感染者と非感染者の過ごす空間を分離するゾーニングも感染対策として有効です。</a:t>
            </a:r>
            <a:endParaRPr kumimoji="1" lang="en-US" altLang="ja-JP" dirty="0" smtClean="0"/>
          </a:p>
          <a:p>
            <a:r>
              <a:rPr kumimoji="1" lang="ja-JP" altLang="en-US" dirty="0" smtClean="0"/>
              <a:t>感染症の発生状況や施設の特性にあわせた適切なゾーニングを行うことが重要です。</a:t>
            </a:r>
            <a:endParaRPr kumimoji="1" lang="en-US" altLang="ja-JP" dirty="0" smtClean="0"/>
          </a:p>
          <a:p>
            <a:r>
              <a:rPr kumimoji="1" lang="ja-JP" altLang="en-US" dirty="0" smtClean="0"/>
              <a:t>基本的には感染者は可能な限り、個室管理とすること、感染者が複数いる場合は、感染者同士で部屋を利用するコホーティングなどを行います。感染症がなるべく広がらないよう、施設の構造にあわせてベランダを利用してゾーニングをすることも効果的です。</a:t>
            </a:r>
            <a:endParaRPr kumimoji="1" lang="en-US" altLang="ja-JP" dirty="0" smtClean="0"/>
          </a:p>
          <a:p>
            <a:r>
              <a:rPr kumimoji="1" lang="ja-JP" altLang="en-US" dirty="0" smtClean="0"/>
              <a:t>平常時から施設内でのゾーニング方法について検討しておきましょう。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16</a:t>
            </a:fld>
            <a:endParaRPr kumimoji="1" lang="ja-JP" altLang="en-US"/>
          </a:p>
        </p:txBody>
      </p:sp>
    </p:spTree>
    <p:extLst>
      <p:ext uri="{BB962C8B-B14F-4D97-AF65-F5344CB8AC3E}">
        <p14:creationId xmlns:p14="http://schemas.microsoft.com/office/powerpoint/2010/main" val="2045090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ゾーニングの個室管理の一例です。部屋から出た廊下を共有ゾーンとして、感染者の部屋の中は職員が脱衣する場所とゴミ箱を設置する入口部分を中間ゾーンとし、それより奥を感染者ゾーンとします。</a:t>
            </a:r>
            <a:endParaRPr kumimoji="1" lang="en-US" altLang="ja-JP" dirty="0" smtClean="0"/>
          </a:p>
          <a:p>
            <a:r>
              <a:rPr kumimoji="1" lang="ja-JP" altLang="en-US" dirty="0" smtClean="0"/>
              <a:t>ソーンを明確にするために、テープなどで目印をつけておくことは、感染者、職員にとっても有効です。トイレが個室内にない場合は、施設のトイレの一部を感染者専用として、感染者が移動する動線とともに確保すること、また感染していない利用者とトイレ、動線を分けることも大切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17</a:t>
            </a:fld>
            <a:endParaRPr kumimoji="1" lang="ja-JP" altLang="en-US"/>
          </a:p>
        </p:txBody>
      </p:sp>
    </p:spTree>
    <p:extLst>
      <p:ext uri="{BB962C8B-B14F-4D97-AF65-F5344CB8AC3E}">
        <p14:creationId xmlns:p14="http://schemas.microsoft.com/office/powerpoint/2010/main" val="450900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感染対策を行うには日ごろからの取組、備えが必要です。</a:t>
            </a:r>
            <a:endParaRPr kumimoji="1" lang="en-US" altLang="ja-JP" dirty="0" smtClean="0"/>
          </a:p>
          <a:p>
            <a:r>
              <a:rPr kumimoji="1" lang="ja-JP" altLang="en-US" dirty="0" smtClean="0"/>
              <a:t>具体的には、マニュアルの整備や定期的な職員研修、物品の設置場所を職員間で共有することや利用者及び職員の健康状態の確認、把握などです。</a:t>
            </a:r>
            <a:endParaRPr kumimoji="1" lang="en-US" altLang="ja-JP" dirty="0" smtClean="0"/>
          </a:p>
          <a:p>
            <a:r>
              <a:rPr kumimoji="1" lang="ja-JP" altLang="en-US" dirty="0" smtClean="0"/>
              <a:t>感染症の発生を防ぐことは難しいですが、日頃から備えることで、感染拡大を最小限に抑えることが可能です。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18</a:t>
            </a:fld>
            <a:endParaRPr kumimoji="1" lang="ja-JP" altLang="en-US"/>
          </a:p>
        </p:txBody>
      </p:sp>
    </p:spTree>
    <p:extLst>
      <p:ext uri="{BB962C8B-B14F-4D97-AF65-F5344CB8AC3E}">
        <p14:creationId xmlns:p14="http://schemas.microsoft.com/office/powerpoint/2010/main" val="3145652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厚生労働省通知「感染症集団発生時の報告について」では、感染症の集団発生時には、社会福施設等の施設長は保健所及び関係部署（法人指導課）へ報告を行うこととされており、保健所は報告を受け調査指導を行うことが示されています。</a:t>
            </a:r>
            <a:endParaRPr kumimoji="1" lang="en-US" altLang="ja-JP" dirty="0" smtClean="0"/>
          </a:p>
          <a:p>
            <a:r>
              <a:rPr kumimoji="1" lang="ja-JP" altLang="en-US" dirty="0" smtClean="0"/>
              <a:t>表の基準に該当する場合は、速やかに保健所保健予防課及び法人指導課への報告をお願いします。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19</a:t>
            </a:fld>
            <a:endParaRPr kumimoji="1" lang="ja-JP" altLang="en-US"/>
          </a:p>
        </p:txBody>
      </p:sp>
    </p:spTree>
    <p:extLst>
      <p:ext uri="{BB962C8B-B14F-4D97-AF65-F5344CB8AC3E}">
        <p14:creationId xmlns:p14="http://schemas.microsoft.com/office/powerpoint/2010/main" val="3064849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感染症は①病原体、感染源②感染経路③宿主の</a:t>
            </a:r>
            <a:r>
              <a:rPr lang="en-US" altLang="ja-JP" dirty="0" smtClean="0"/>
              <a:t>3</a:t>
            </a:r>
            <a:r>
              <a:rPr lang="ja-JP" altLang="en-US" dirty="0" err="1" smtClean="0"/>
              <a:t>つの</a:t>
            </a:r>
            <a:r>
              <a:rPr lang="ja-JP" altLang="en-US" dirty="0" smtClean="0"/>
              <a:t>要因が揃うことで感染します。 感染対策においては、これらの要因をひとつでも取り除くことが重要です。特に、「感染経路の遮断」は感染拡大防止のためにも重要な対策です。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2</a:t>
            </a:fld>
            <a:endParaRPr kumimoji="1" lang="ja-JP" altLang="en-US"/>
          </a:p>
        </p:txBody>
      </p:sp>
    </p:spTree>
    <p:extLst>
      <p:ext uri="{BB962C8B-B14F-4D97-AF65-F5344CB8AC3E}">
        <p14:creationId xmlns:p14="http://schemas.microsoft.com/office/powerpoint/2010/main" val="2869725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また保健所では随時感染対策についての相談や職員研修の相談、職員研修用の手洗いチェッカーの貸出なども行っています。</a:t>
            </a:r>
            <a:endParaRPr kumimoji="1" lang="en-US" altLang="ja-JP" dirty="0" smtClean="0"/>
          </a:p>
          <a:p>
            <a:r>
              <a:rPr kumimoji="1" lang="ja-JP" altLang="en-US" dirty="0" smtClean="0"/>
              <a:t>詳細はホームページをご参照ください。</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20</a:t>
            </a:fld>
            <a:endParaRPr kumimoji="1" lang="ja-JP" altLang="en-US"/>
          </a:p>
        </p:txBody>
      </p:sp>
    </p:spTree>
    <p:extLst>
      <p:ext uri="{BB962C8B-B14F-4D97-AF65-F5344CB8AC3E}">
        <p14:creationId xmlns:p14="http://schemas.microsoft.com/office/powerpoint/2010/main" val="2941763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最後に結核に課係る定期健康診断についてお知らせです。感染症法第５３条の２に基づき、事業者及び施設長には年に１回の結核の健康診断を行うことが義務付けられています。</a:t>
            </a:r>
            <a:endParaRPr kumimoji="1" lang="en-US" altLang="ja-JP" dirty="0" smtClean="0"/>
          </a:p>
          <a:p>
            <a:r>
              <a:rPr kumimoji="1" lang="ja-JP" altLang="en-US" dirty="0" smtClean="0"/>
              <a:t>また、感染症法その他施行令においては、６５歳以上の方全員、年に１回の結核検診、胸部レントゲン検査が義務付けられています。</a:t>
            </a:r>
            <a:endParaRPr kumimoji="1" lang="en-US" altLang="ja-JP" dirty="0" smtClean="0"/>
          </a:p>
          <a:p>
            <a:r>
              <a:rPr kumimoji="1" lang="ja-JP" altLang="en-US" dirty="0" smtClean="0"/>
              <a:t>結核の患者さんの多くが高齢者です。利用者や対象者の健診の受診の有無の確認や受診勧奨にご協力をお願いします。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21</a:t>
            </a:fld>
            <a:endParaRPr kumimoji="1" lang="ja-JP" altLang="en-US"/>
          </a:p>
        </p:txBody>
      </p:sp>
    </p:spTree>
    <p:extLst>
      <p:ext uri="{BB962C8B-B14F-4D97-AF65-F5344CB8AC3E}">
        <p14:creationId xmlns:p14="http://schemas.microsoft.com/office/powerpoint/2010/main" val="751862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ご清聴ありがとうございました。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22</a:t>
            </a:fld>
            <a:endParaRPr kumimoji="1" lang="ja-JP" altLang="en-US"/>
          </a:p>
        </p:txBody>
      </p:sp>
    </p:spTree>
    <p:extLst>
      <p:ext uri="{BB962C8B-B14F-4D97-AF65-F5344CB8AC3E}">
        <p14:creationId xmlns:p14="http://schemas.microsoft.com/office/powerpoint/2010/main" val="3943517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感染の３要素を成立させないためには、日頃からの感染症対策が重要です。</a:t>
            </a:r>
            <a:endParaRPr lang="en-US" altLang="ja-JP" dirty="0" smtClean="0"/>
          </a:p>
          <a:p>
            <a:r>
              <a:rPr lang="ja-JP" altLang="en-US" dirty="0" smtClean="0"/>
              <a:t>感染対策には標準予防策、スタンダードプリコーションという考え方があります。これは汗を除くすべての血液、体液、分泌物（喀痰等）、嘔吐物、 排泄物、創傷皮膚、粘膜等は感染源となり、感染する危険性があるものとして取り扱うという考え方で、日頃から標準予防策を基本とした対策をとることが重要です。</a:t>
            </a:r>
            <a:endParaRPr lang="en-US" altLang="ja-JP" dirty="0" smtClean="0"/>
          </a:p>
          <a:p>
            <a:r>
              <a:rPr lang="ja-JP" altLang="en-US" dirty="0" smtClean="0"/>
              <a:t>また特定の感染症流行時には感染経路に応じた感染対策をあわせてとることも必要です。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3</a:t>
            </a:fld>
            <a:endParaRPr kumimoji="1" lang="ja-JP" altLang="en-US"/>
          </a:p>
        </p:txBody>
      </p:sp>
    </p:spTree>
    <p:extLst>
      <p:ext uri="{BB962C8B-B14F-4D97-AF65-F5344CB8AC3E}">
        <p14:creationId xmlns:p14="http://schemas.microsoft.com/office/powerpoint/2010/main" val="120430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感染経路は空気感染、飛沫感染、接触感染の３つがあります。</a:t>
            </a:r>
            <a:endParaRPr kumimoji="1" lang="en-US" altLang="ja-JP" dirty="0" smtClean="0"/>
          </a:p>
          <a:p>
            <a:r>
              <a:rPr kumimoji="1" lang="ja-JP" altLang="en-US" dirty="0" smtClean="0"/>
              <a:t>空気感染は咳やくしゃみからの飛沫が蒸発、菌やウイルスを含む粒子が長時間空気中を浮遊し、それを吸い込むことで感染します。主な病原体としては結核菌、麻しん、水痘ウイルスなどが挙げられます。</a:t>
            </a:r>
            <a:endParaRPr kumimoji="1" lang="en-US" altLang="ja-JP" dirty="0" smtClean="0"/>
          </a:p>
          <a:p>
            <a:r>
              <a:rPr kumimoji="1" lang="ja-JP" altLang="en-US" dirty="0" smtClean="0"/>
              <a:t>飛沫感染は咳やくしゃみなどの病原体を含む飛沫を吸い込み、それが鼻や口の粘膜に付着することで感染します。主な病原体はインフルエンザ、風しん、ムンプスおたふくかぜのウイルスがあります。</a:t>
            </a:r>
            <a:endParaRPr kumimoji="1" lang="en-US" altLang="ja-JP" dirty="0" smtClean="0"/>
          </a:p>
          <a:p>
            <a:r>
              <a:rPr kumimoji="1" lang="ja-JP" altLang="en-US" dirty="0" smtClean="0"/>
              <a:t>接触感染は病原体に触れた手で鼻や口などを触ることで感染したり、病原体に汚染された物品を触ることで感染します。主な病原体としてノロウイルスや疥癬などが挙げられます。</a:t>
            </a:r>
            <a:endParaRPr kumimoji="1" lang="en-US" altLang="ja-JP" dirty="0" smtClean="0"/>
          </a:p>
          <a:p>
            <a:r>
              <a:rPr kumimoji="1" lang="ja-JP" altLang="en-US" dirty="0" smtClean="0"/>
              <a:t>感染経路は１つだけではなく、複数ある場合もあります。ノロウイルスなどは嘔吐物からの飛沫感染や接触感染だけでなく嘔吐物から蒸発したウイルスが空気中に浮遊し、空気感染を起こすことも知ら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4</a:t>
            </a:fld>
            <a:endParaRPr kumimoji="1" lang="ja-JP" altLang="en-US"/>
          </a:p>
        </p:txBody>
      </p:sp>
    </p:spTree>
    <p:extLst>
      <p:ext uri="{BB962C8B-B14F-4D97-AF65-F5344CB8AC3E}">
        <p14:creationId xmlns:p14="http://schemas.microsoft.com/office/powerpoint/2010/main" val="4054855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感染対策は標準予防策を基本としますが、感染経路に応じた感染対策をあわせてとる場合は表の通りです。</a:t>
            </a:r>
            <a:endParaRPr kumimoji="1" lang="en-US" altLang="ja-JP" dirty="0" smtClean="0"/>
          </a:p>
          <a:p>
            <a:r>
              <a:rPr kumimoji="1" lang="ja-JP" altLang="en-US" dirty="0" smtClean="0"/>
              <a:t>接触感染対策では、有症状者への対応として、接触度に応じてエプロンやガウンを着用すること、有症状者が触れた場所は速やかに消毒することが重要です。</a:t>
            </a:r>
            <a:endParaRPr kumimoji="1" lang="en-US" altLang="ja-JP" dirty="0" smtClean="0"/>
          </a:p>
          <a:p>
            <a:r>
              <a:rPr kumimoji="1" lang="ja-JP" altLang="en-US" dirty="0" smtClean="0"/>
              <a:t>飛沫感染対策では、症状の有無に関わらずマスクの着用と有症状者がマスクを着用できない場合などは、介助時にフェイスシールドを着用することなどが挙げられています。</a:t>
            </a:r>
            <a:endParaRPr kumimoji="1" lang="en-US" altLang="ja-JP" dirty="0" smtClean="0"/>
          </a:p>
          <a:p>
            <a:r>
              <a:rPr kumimoji="1" lang="ja-JP" altLang="en-US" dirty="0" smtClean="0"/>
              <a:t>また有症状者と他の患者が空間を共有することがないよう、空間の分離、ゾーニングを行うことも効果的です。有症状者の個室隔離やトイレの専用化などが挙げられています。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5</a:t>
            </a:fld>
            <a:endParaRPr kumimoji="1" lang="ja-JP" altLang="en-US"/>
          </a:p>
        </p:txBody>
      </p:sp>
    </p:spTree>
    <p:extLst>
      <p:ext uri="{BB962C8B-B14F-4D97-AF65-F5344CB8AC3E}">
        <p14:creationId xmlns:p14="http://schemas.microsoft.com/office/powerpoint/2010/main" val="67609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ここからは感染経路の遮断に有効な感染対策を具体的に説明します。</a:t>
            </a:r>
            <a:endParaRPr kumimoji="1" lang="en-US" altLang="ja-JP" dirty="0" smtClean="0"/>
          </a:p>
          <a:p>
            <a:r>
              <a:rPr kumimoji="1" lang="ja-JP" altLang="en-US" dirty="0" smtClean="0"/>
              <a:t>まずは手洗いです。正しい方法で手洗いを行うこと、また処置及びケアを１回するごとに１回手洗いを行う、１処置、１手洗いを徹底することが重要です。</a:t>
            </a:r>
            <a:endParaRPr kumimoji="1" lang="en-US" altLang="ja-JP" dirty="0" smtClean="0"/>
          </a:p>
          <a:p>
            <a:r>
              <a:rPr kumimoji="1" lang="ja-JP" altLang="en-US" dirty="0" smtClean="0"/>
              <a:t>手洗いは１回１５秒をかけて行うことが目安で、洗い残しの多い部分、手の甲、手首、爪回り、手の平の</a:t>
            </a:r>
            <a:r>
              <a:rPr kumimoji="1" lang="ja-JP" altLang="en-US" dirty="0" err="1" smtClean="0"/>
              <a:t>ひだの</a:t>
            </a:r>
            <a:r>
              <a:rPr kumimoji="1" lang="ja-JP" altLang="en-US" dirty="0" smtClean="0"/>
              <a:t>部分は特に注意して洗いましょう。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6</a:t>
            </a:fld>
            <a:endParaRPr kumimoji="1" lang="ja-JP" altLang="en-US"/>
          </a:p>
        </p:txBody>
      </p:sp>
    </p:spTree>
    <p:extLst>
      <p:ext uri="{BB962C8B-B14F-4D97-AF65-F5344CB8AC3E}">
        <p14:creationId xmlns:p14="http://schemas.microsoft.com/office/powerpoint/2010/main" val="237278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次は手指消毒です。流水による手洗いが難しい場合、手指消毒を適切に行うことで感染防止につながります。</a:t>
            </a:r>
            <a:endParaRPr kumimoji="1" lang="en-US" altLang="ja-JP" dirty="0" smtClean="0"/>
          </a:p>
          <a:p>
            <a:r>
              <a:rPr kumimoji="1" lang="ja-JP" altLang="en-US" dirty="0" smtClean="0"/>
              <a:t>図の通りポンプを押し切って十分なアルコール量で消毒を行うこと、また指先から消毒を行うことが重要です。手洗いと同じく、洗い残しの多い部分については注意してください。</a:t>
            </a:r>
            <a:endParaRPr kumimoji="1" lang="en-US" altLang="ja-JP" dirty="0" smtClean="0"/>
          </a:p>
          <a:p>
            <a:r>
              <a:rPr kumimoji="1" lang="ja-JP" altLang="en-US" dirty="0" smtClean="0"/>
              <a:t>また、備え付けや携帯用に限らず、開封日や使用期限を記入し、適切に管理することも必要です。使用期限によって、有効な消毒効果が得られないこともあるため、継ぎ足しは厳禁です。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7</a:t>
            </a:fld>
            <a:endParaRPr kumimoji="1" lang="ja-JP" altLang="en-US"/>
          </a:p>
        </p:txBody>
      </p:sp>
    </p:spTree>
    <p:extLst>
      <p:ext uri="{BB962C8B-B14F-4D97-AF65-F5344CB8AC3E}">
        <p14:creationId xmlns:p14="http://schemas.microsoft.com/office/powerpoint/2010/main" val="376340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次はマスクの着用です。日常的にマスクは使用しますが、正しく着用することが大切です。</a:t>
            </a:r>
            <a:endParaRPr kumimoji="1" lang="en-US" altLang="ja-JP" dirty="0" smtClean="0"/>
          </a:p>
          <a:p>
            <a:r>
              <a:rPr kumimoji="1" lang="ja-JP" altLang="en-US" dirty="0" smtClean="0"/>
              <a:t>隙間がないよう、鼻や口を覆うことができているか確認しましょう。</a:t>
            </a:r>
            <a:endParaRPr kumimoji="1" lang="en-US" altLang="ja-JP" dirty="0" smtClean="0"/>
          </a:p>
          <a:p>
            <a:r>
              <a:rPr kumimoji="1" lang="ja-JP" altLang="en-US" dirty="0" smtClean="0"/>
              <a:t>またマスクを外す際には、マスクの外側に菌やウイルスが付着している可能性があるため、ゴム紐をもって外すようにしましょう。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8</a:t>
            </a:fld>
            <a:endParaRPr kumimoji="1" lang="ja-JP" altLang="en-US"/>
          </a:p>
        </p:txBody>
      </p:sp>
    </p:spTree>
    <p:extLst>
      <p:ext uri="{BB962C8B-B14F-4D97-AF65-F5344CB8AC3E}">
        <p14:creationId xmlns:p14="http://schemas.microsoft.com/office/powerpoint/2010/main" val="384171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次に嘔吐物、排泄物の処理方法についてです。</a:t>
            </a:r>
            <a:endParaRPr kumimoji="1" lang="en-US" altLang="ja-JP" dirty="0" smtClean="0"/>
          </a:p>
          <a:p>
            <a:r>
              <a:rPr kumimoji="1" lang="ja-JP" altLang="en-US" dirty="0" smtClean="0"/>
              <a:t>嘔吐物や排泄物には多くの菌やウイルスが含まれているため、適切な方法で処理することが重要です。</a:t>
            </a:r>
            <a:endParaRPr kumimoji="1" lang="en-US" altLang="ja-JP" dirty="0" smtClean="0"/>
          </a:p>
          <a:p>
            <a:r>
              <a:rPr kumimoji="1" lang="ja-JP" altLang="en-US" dirty="0" smtClean="0"/>
              <a:t>特にノロウイルスやロタウイルスといった感染性胃腸炎を引き起こすウイルスはアルコールが効かないため、次亜塩素酸ナトリウムを使用した消毒が必要です。</a:t>
            </a:r>
            <a:endParaRPr kumimoji="1" lang="en-US" altLang="ja-JP" dirty="0" smtClean="0"/>
          </a:p>
          <a:p>
            <a:r>
              <a:rPr kumimoji="1" lang="ja-JP" altLang="en-US" dirty="0" smtClean="0"/>
              <a:t>利用者が嘔吐した際にすぐに対応できるよう、あらかじめ表にある準備物品をひとまとめにして、各フロアやユニットごとに準備しておきます。</a:t>
            </a:r>
            <a:endParaRPr kumimoji="1" lang="en-US" altLang="ja-JP" dirty="0" smtClean="0"/>
          </a:p>
          <a:p>
            <a:r>
              <a:rPr kumimoji="1" lang="ja-JP" altLang="en-US" dirty="0" smtClean="0"/>
              <a:t>そして準備物品の場所やマニュアルを職員全員で共有し、定期的な研修などで全員が対応できるようにしてくことも重要です。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9</a:t>
            </a:fld>
            <a:endParaRPr kumimoji="1" lang="ja-JP" altLang="en-US"/>
          </a:p>
        </p:txBody>
      </p:sp>
    </p:spTree>
    <p:extLst>
      <p:ext uri="{BB962C8B-B14F-4D97-AF65-F5344CB8AC3E}">
        <p14:creationId xmlns:p14="http://schemas.microsoft.com/office/powerpoint/2010/main" val="218459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E120B4F7-5031-443F-B91C-62A71DF6C382}" type="datetimeFigureOut">
              <a:rPr kumimoji="1" lang="ja-JP" altLang="en-US" smtClean="0"/>
              <a:t>2025/2/18</a:t>
            </a:fld>
            <a:endParaRPr kumimoji="1" lang="ja-JP" alt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kumimoji="1" lang="ja-JP" alt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B1E0D52B-1719-4CC3-9299-2B00A9A05B23}" type="slidenum">
              <a:rPr kumimoji="1" lang="ja-JP" altLang="en-US" smtClean="0"/>
              <a:t>‹#›</a:t>
            </a:fld>
            <a:endParaRPr kumimoji="1" lang="ja-JP" alt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81679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120B4F7-5031-443F-B91C-62A71DF6C382}" type="datetimeFigureOut">
              <a:rPr kumimoji="1" lang="ja-JP" altLang="en-US" smtClean="0"/>
              <a:t>2025/2/18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2590121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120B4F7-5031-443F-B91C-62A71DF6C382}" type="datetimeFigureOut">
              <a:rPr kumimoji="1" lang="ja-JP" altLang="en-US" smtClean="0"/>
              <a:t>2025/2/18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62526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120B4F7-5031-443F-B91C-62A71DF6C382}" type="datetimeFigureOut">
              <a:rPr kumimoji="1" lang="ja-JP" altLang="en-US" smtClean="0"/>
              <a:t>2025/2/18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137034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E120B4F7-5031-443F-B91C-62A71DF6C382}" type="datetimeFigureOut">
              <a:rPr kumimoji="1" lang="ja-JP" altLang="en-US" smtClean="0"/>
              <a:t>2025/2/18</a:t>
            </a:fld>
            <a:endParaRPr kumimoji="1" lang="ja-JP" alt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B1E0D52B-1719-4CC3-9299-2B00A9A05B23}" type="slidenum">
              <a:rPr kumimoji="1" lang="ja-JP" altLang="en-US" smtClean="0"/>
              <a:t>‹#›</a:t>
            </a:fld>
            <a:endParaRPr kumimoji="1" lang="ja-JP" alt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1744184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120B4F7-5031-443F-B91C-62A71DF6C382}" type="datetimeFigureOut">
              <a:rPr kumimoji="1" lang="ja-JP" altLang="en-US" smtClean="0"/>
              <a:t>2025/2/18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350643040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257300" y="2909102"/>
            <a:ext cx="4800600" cy="29963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633864" y="2909102"/>
            <a:ext cx="4800600" cy="29963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120B4F7-5031-443F-B91C-62A71DF6C382}" type="datetimeFigureOut">
              <a:rPr kumimoji="1" lang="ja-JP" altLang="en-US" smtClean="0"/>
              <a:t>2025/2/18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120290326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120B4F7-5031-443F-B91C-62A71DF6C382}" type="datetimeFigureOut">
              <a:rPr kumimoji="1" lang="ja-JP" altLang="en-US" smtClean="0"/>
              <a:t>2025/2/18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1462455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0B4F7-5031-443F-B91C-62A71DF6C382}" type="datetimeFigureOut">
              <a:rPr kumimoji="1" lang="ja-JP" altLang="en-US" smtClean="0"/>
              <a:t>2025/2/18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2019700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765051" y="6375679"/>
            <a:ext cx="1233355" cy="348462"/>
          </a:xfrm>
        </p:spPr>
        <p:txBody>
          <a:bodyPr/>
          <a:lstStyle/>
          <a:p>
            <a:fld id="{E120B4F7-5031-443F-B91C-62A71DF6C382}" type="datetimeFigureOut">
              <a:rPr kumimoji="1" lang="ja-JP" altLang="en-US" smtClean="0"/>
              <a:t>2025/2/18</a:t>
            </a:fld>
            <a:endParaRPr kumimoji="1" lang="ja-JP" altLang="en-US"/>
          </a:p>
        </p:txBody>
      </p:sp>
      <p:sp>
        <p:nvSpPr>
          <p:cNvPr id="6" name="Footer Placeholder 5"/>
          <p:cNvSpPr>
            <a:spLocks noGrp="1"/>
          </p:cNvSpPr>
          <p:nvPr>
            <p:ph type="ftr" sz="quarter" idx="11"/>
          </p:nvPr>
        </p:nvSpPr>
        <p:spPr>
          <a:xfrm>
            <a:off x="2103620" y="6375679"/>
            <a:ext cx="3482179" cy="345796"/>
          </a:xfrm>
        </p:spPr>
        <p:txBody>
          <a:bodyPr/>
          <a:lstStyle/>
          <a:p>
            <a:endParaRPr kumimoji="1" lang="ja-JP" altLang="en-US"/>
          </a:p>
        </p:txBody>
      </p:sp>
      <p:sp>
        <p:nvSpPr>
          <p:cNvPr id="7" name="Slide Number Placeholder 6"/>
          <p:cNvSpPr>
            <a:spLocks noGrp="1"/>
          </p:cNvSpPr>
          <p:nvPr>
            <p:ph type="sldNum" sz="quarter" idx="12"/>
          </p:nvPr>
        </p:nvSpPr>
        <p:spPr>
          <a:xfrm>
            <a:off x="5691014" y="6375679"/>
            <a:ext cx="1232456" cy="345796"/>
          </a:xfrm>
        </p:spPr>
        <p:txBody>
          <a:bodyPr/>
          <a:lstStyle/>
          <a:p>
            <a:fld id="{B1E0D52B-1719-4CC3-9299-2B00A9A05B23}" type="slidenum">
              <a:rPr kumimoji="1" lang="ja-JP" altLang="en-US" smtClean="0"/>
              <a:t>‹#›</a:t>
            </a:fld>
            <a:endParaRPr kumimoji="1" lang="ja-JP" alt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36324006"/>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765950" y="6375679"/>
            <a:ext cx="1232456" cy="348462"/>
          </a:xfrm>
        </p:spPr>
        <p:txBody>
          <a:bodyPr/>
          <a:lstStyle/>
          <a:p>
            <a:fld id="{E120B4F7-5031-443F-B91C-62A71DF6C382}" type="datetimeFigureOut">
              <a:rPr kumimoji="1" lang="ja-JP" altLang="en-US" smtClean="0"/>
              <a:t>2025/2/18</a:t>
            </a:fld>
            <a:endParaRPr kumimoji="1" lang="ja-JP" altLang="en-US"/>
          </a:p>
        </p:txBody>
      </p:sp>
      <p:sp>
        <p:nvSpPr>
          <p:cNvPr id="6" name="Footer Placeholder 5"/>
          <p:cNvSpPr>
            <a:spLocks noGrp="1"/>
          </p:cNvSpPr>
          <p:nvPr>
            <p:ph type="ftr" sz="quarter" idx="11"/>
          </p:nvPr>
        </p:nvSpPr>
        <p:spPr>
          <a:xfrm>
            <a:off x="2103621" y="6375679"/>
            <a:ext cx="3482178" cy="345796"/>
          </a:xfrm>
        </p:spPr>
        <p:txBody>
          <a:bodyPr/>
          <a:lstStyle/>
          <a:p>
            <a:endParaRPr kumimoji="1" lang="ja-JP" altLang="en-US"/>
          </a:p>
        </p:txBody>
      </p:sp>
      <p:sp>
        <p:nvSpPr>
          <p:cNvPr id="7" name="Slide Number Placeholder 6"/>
          <p:cNvSpPr>
            <a:spLocks noGrp="1"/>
          </p:cNvSpPr>
          <p:nvPr>
            <p:ph type="sldNum" sz="quarter" idx="12"/>
          </p:nvPr>
        </p:nvSpPr>
        <p:spPr>
          <a:xfrm>
            <a:off x="5687568" y="6375679"/>
            <a:ext cx="1234440" cy="345796"/>
          </a:xfrm>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1080570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E120B4F7-5031-443F-B91C-62A71DF6C382}" type="datetimeFigureOut">
              <a:rPr kumimoji="1" lang="ja-JP" altLang="en-US" smtClean="0"/>
              <a:t>2025/2/18</a:t>
            </a:fld>
            <a:endParaRPr kumimoji="1" lang="ja-JP" alt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B1E0D52B-1719-4CC3-9299-2B00A9A05B23}" type="slidenum">
              <a:rPr kumimoji="1" lang="ja-JP" altLang="en-US" smtClean="0"/>
              <a:t>‹#›</a:t>
            </a:fld>
            <a:endParaRPr kumimoji="1" lang="ja-JP" alt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4194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png"/><Relationship Id="rId5" Type="http://schemas.openxmlformats.org/officeDocument/2006/relationships/image" Target="../media/image7.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3.wav"/><Relationship Id="rId7" Type="http://schemas.openxmlformats.org/officeDocument/2006/relationships/image" Target="../media/image8.emf"/><Relationship Id="rId2" Type="http://schemas.microsoft.com/office/2007/relationships/media" Target="../media/media13.wav"/><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7.wav"/><Relationship Id="rId7" Type="http://schemas.openxmlformats.org/officeDocument/2006/relationships/image" Target="../media/image5.emf"/><Relationship Id="rId2" Type="http://schemas.microsoft.com/office/2007/relationships/media" Target="../media/media7.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8.wav"/><Relationship Id="rId7" Type="http://schemas.openxmlformats.org/officeDocument/2006/relationships/image" Target="../media/image6.emf"/><Relationship Id="rId2" Type="http://schemas.microsoft.com/office/2007/relationships/media" Target="../media/media8.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5400" dirty="0"/>
              <a:t>社会福祉</a:t>
            </a:r>
            <a:r>
              <a:rPr lang="ja-JP" altLang="en-US" sz="5400" dirty="0" smtClean="0"/>
              <a:t>施設・事業所</a:t>
            </a:r>
            <a:r>
              <a:rPr kumimoji="1" lang="ja-JP" altLang="en-US" sz="5400" dirty="0" smtClean="0"/>
              <a:t>等</a:t>
            </a:r>
            <a:r>
              <a:rPr kumimoji="1" lang="en-US" altLang="ja-JP" sz="5400" dirty="0" smtClean="0"/>
              <a:t/>
            </a:r>
            <a:br>
              <a:rPr kumimoji="1" lang="en-US" altLang="ja-JP" sz="5400" dirty="0" smtClean="0"/>
            </a:br>
            <a:r>
              <a:rPr kumimoji="1" lang="ja-JP" altLang="en-US" sz="5400" dirty="0" smtClean="0"/>
              <a:t>における感染症対策</a:t>
            </a:r>
            <a:endParaRPr kumimoji="1" lang="ja-JP" altLang="en-US" sz="5400" dirty="0"/>
          </a:p>
        </p:txBody>
      </p:sp>
      <p:sp>
        <p:nvSpPr>
          <p:cNvPr id="3" name="サブタイトル 2"/>
          <p:cNvSpPr>
            <a:spLocks noGrp="1"/>
          </p:cNvSpPr>
          <p:nvPr>
            <p:ph type="subTitle" idx="1"/>
          </p:nvPr>
        </p:nvSpPr>
        <p:spPr>
          <a:xfrm>
            <a:off x="2215045" y="5757254"/>
            <a:ext cx="8045373" cy="742279"/>
          </a:xfrm>
        </p:spPr>
        <p:txBody>
          <a:bodyPr>
            <a:normAutofit lnSpcReduction="10000"/>
          </a:bodyPr>
          <a:lstStyle/>
          <a:p>
            <a:r>
              <a:rPr kumimoji="1" lang="ja-JP" altLang="en-US" dirty="0" smtClean="0"/>
              <a:t>西宮市保健所　保健予防課　感染症予防チーム</a:t>
            </a:r>
            <a:endParaRPr kumimoji="1" lang="en-US" altLang="ja-JP" dirty="0" smtClean="0"/>
          </a:p>
          <a:p>
            <a:r>
              <a:rPr lang="ja-JP" altLang="en-US" dirty="0" smtClean="0"/>
              <a:t>令和７年３月</a:t>
            </a:r>
            <a:endParaRPr kumimoji="1" lang="ja-JP" altLang="en-US" dirty="0"/>
          </a:p>
        </p:txBody>
      </p:sp>
      <p:pic>
        <p:nvPicPr>
          <p:cNvPr id="4" name="タイトル">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2347" y="111531"/>
            <a:ext cx="487363" cy="487363"/>
          </a:xfrm>
          <a:prstGeom prst="rect">
            <a:avLst/>
          </a:prstGeom>
        </p:spPr>
      </p:pic>
    </p:spTree>
    <p:extLst>
      <p:ext uri="{BB962C8B-B14F-4D97-AF65-F5344CB8AC3E}">
        <p14:creationId xmlns:p14="http://schemas.microsoft.com/office/powerpoint/2010/main" val="2821824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06424" y="4356414"/>
            <a:ext cx="10661904" cy="2739211"/>
          </a:xfrm>
          <a:prstGeom prst="rect">
            <a:avLst/>
          </a:prstGeom>
          <a:noFill/>
        </p:spPr>
        <p:txBody>
          <a:bodyPr wrap="square" rtlCol="0">
            <a:spAutoFit/>
          </a:bodyPr>
          <a:lstStyle/>
          <a:p>
            <a:r>
              <a:rPr kumimoji="1" lang="en-US" altLang="ja-JP" sz="1400" dirty="0" smtClean="0"/>
              <a:t>※</a:t>
            </a:r>
            <a:r>
              <a:rPr kumimoji="1" lang="ja-JP" altLang="en-US" sz="1400" dirty="0" smtClean="0"/>
              <a:t>ペットボトルのキャップ１杯が、約</a:t>
            </a:r>
            <a:r>
              <a:rPr kumimoji="1" lang="en-US" altLang="ja-JP" sz="1400" dirty="0" smtClean="0"/>
              <a:t>5ml</a:t>
            </a:r>
            <a:r>
              <a:rPr kumimoji="1" lang="ja-JP" altLang="en-US" sz="1400" dirty="0" smtClean="0"/>
              <a:t>です。</a:t>
            </a:r>
            <a:endParaRPr kumimoji="1" lang="en-US" altLang="ja-JP" sz="1400" dirty="0" smtClean="0"/>
          </a:p>
          <a:p>
            <a:endParaRPr kumimoji="1" lang="en-US" altLang="ja-JP" sz="1400" dirty="0" smtClean="0"/>
          </a:p>
          <a:p>
            <a:r>
              <a:rPr kumimoji="1" lang="ja-JP" altLang="en-US" dirty="0" smtClean="0"/>
              <a:t>金属部分は腐食する可能性がありますので、</a:t>
            </a:r>
            <a:r>
              <a:rPr kumimoji="1" lang="ja-JP" altLang="en-US" b="1" dirty="0" smtClean="0">
                <a:solidFill>
                  <a:srgbClr val="FF0000"/>
                </a:solidFill>
              </a:rPr>
              <a:t>消毒後は十分に薬剤をふき取ります</a:t>
            </a:r>
            <a:r>
              <a:rPr kumimoji="1" lang="ja-JP" altLang="en-US" dirty="0" smtClean="0"/>
              <a:t>。</a:t>
            </a:r>
            <a:endParaRPr kumimoji="1" lang="en-US" altLang="ja-JP" dirty="0" smtClean="0"/>
          </a:p>
          <a:p>
            <a:r>
              <a:rPr kumimoji="1" lang="ja-JP" altLang="en-US" dirty="0" smtClean="0"/>
              <a:t>また希釈後の消毒液は時間の経過とともに濃度が下がりますので、その日のうちに使い切るようにします。作製</a:t>
            </a:r>
            <a:r>
              <a:rPr kumimoji="1" lang="ja-JP" altLang="en-US" dirty="0"/>
              <a:t>した次亜塩素酸ナトリウム</a:t>
            </a:r>
            <a:r>
              <a:rPr kumimoji="1" lang="ja-JP" altLang="en-US" dirty="0" smtClean="0"/>
              <a:t>液の誤飲は危険であり、紫外線によっても濃度が低下するため、</a:t>
            </a:r>
            <a:r>
              <a:rPr kumimoji="1" lang="ja-JP" altLang="en-US" b="1" dirty="0" smtClean="0">
                <a:solidFill>
                  <a:srgbClr val="FF0000"/>
                </a:solidFill>
              </a:rPr>
              <a:t>利用者の手の届かない、遮光された場所に保管</a:t>
            </a:r>
            <a:r>
              <a:rPr kumimoji="1" lang="ja-JP" altLang="en-US" dirty="0" smtClean="0"/>
              <a:t>します。（</a:t>
            </a:r>
            <a:r>
              <a:rPr kumimoji="1" lang="ja-JP" altLang="en-US" b="1" dirty="0" smtClean="0"/>
              <a:t>「飲用不可」「次亜塩素酸消毒液」</a:t>
            </a:r>
            <a:r>
              <a:rPr kumimoji="1" lang="ja-JP" altLang="en-US" dirty="0" smtClean="0"/>
              <a:t>等の表記をすること）</a:t>
            </a:r>
            <a:endParaRPr kumimoji="1" lang="en-US" altLang="ja-JP" dirty="0" smtClean="0"/>
          </a:p>
          <a:p>
            <a:r>
              <a:rPr kumimoji="1" lang="ja-JP" altLang="en-US" dirty="0" smtClean="0"/>
              <a:t>消毒できない部分には</a:t>
            </a:r>
            <a:r>
              <a:rPr kumimoji="1" lang="en-US" altLang="ja-JP" dirty="0" smtClean="0"/>
              <a:t>85</a:t>
            </a:r>
            <a:r>
              <a:rPr kumimoji="1" lang="ja-JP" altLang="en-US" dirty="0" smtClean="0"/>
              <a:t>℃以上で</a:t>
            </a:r>
            <a:r>
              <a:rPr kumimoji="1" lang="en-US" altLang="ja-JP" dirty="0" smtClean="0"/>
              <a:t>1</a:t>
            </a:r>
            <a:r>
              <a:rPr kumimoji="1" lang="ja-JP" altLang="en-US" dirty="0" smtClean="0"/>
              <a:t>分以上の熱湯消毒やアイロンを使うなど、適切な消毒方法を選択してください。</a:t>
            </a:r>
            <a:endParaRPr kumimoji="1" lang="en-US" altLang="ja-JP" dirty="0" smtClean="0"/>
          </a:p>
          <a:p>
            <a:endParaRPr kumimoji="1" lang="en-US" altLang="ja-JP" dirty="0"/>
          </a:p>
        </p:txBody>
      </p:sp>
      <p:graphicFrame>
        <p:nvGraphicFramePr>
          <p:cNvPr id="2" name="表 1"/>
          <p:cNvGraphicFramePr>
            <a:graphicFrameLocks noGrp="1"/>
          </p:cNvGraphicFramePr>
          <p:nvPr>
            <p:extLst>
              <p:ext uri="{D42A27DB-BD31-4B8C-83A1-F6EECF244321}">
                <p14:modId xmlns:p14="http://schemas.microsoft.com/office/powerpoint/2010/main" val="3867558858"/>
              </p:ext>
            </p:extLst>
          </p:nvPr>
        </p:nvGraphicFramePr>
        <p:xfrm>
          <a:off x="1663776" y="1498690"/>
          <a:ext cx="9547200" cy="2857724"/>
        </p:xfrm>
        <a:graphic>
          <a:graphicData uri="http://schemas.openxmlformats.org/drawingml/2006/table">
            <a:tbl>
              <a:tblPr firstRow="1" bandRow="1">
                <a:tableStyleId>{00A15C55-8517-42AA-B614-E9B94910E393}</a:tableStyleId>
              </a:tblPr>
              <a:tblGrid>
                <a:gridCol w="1944000">
                  <a:extLst>
                    <a:ext uri="{9D8B030D-6E8A-4147-A177-3AD203B41FA5}">
                      <a16:colId xmlns:a16="http://schemas.microsoft.com/office/drawing/2014/main" val="2936501621"/>
                    </a:ext>
                  </a:extLst>
                </a:gridCol>
                <a:gridCol w="1900800">
                  <a:extLst>
                    <a:ext uri="{9D8B030D-6E8A-4147-A177-3AD203B41FA5}">
                      <a16:colId xmlns:a16="http://schemas.microsoft.com/office/drawing/2014/main" val="33850943"/>
                    </a:ext>
                  </a:extLst>
                </a:gridCol>
                <a:gridCol w="1900800">
                  <a:extLst>
                    <a:ext uri="{9D8B030D-6E8A-4147-A177-3AD203B41FA5}">
                      <a16:colId xmlns:a16="http://schemas.microsoft.com/office/drawing/2014/main" val="2211346639"/>
                    </a:ext>
                  </a:extLst>
                </a:gridCol>
                <a:gridCol w="1900800">
                  <a:extLst>
                    <a:ext uri="{9D8B030D-6E8A-4147-A177-3AD203B41FA5}">
                      <a16:colId xmlns:a16="http://schemas.microsoft.com/office/drawing/2014/main" val="2757058219"/>
                    </a:ext>
                  </a:extLst>
                </a:gridCol>
                <a:gridCol w="1900800">
                  <a:extLst>
                    <a:ext uri="{9D8B030D-6E8A-4147-A177-3AD203B41FA5}">
                      <a16:colId xmlns:a16="http://schemas.microsoft.com/office/drawing/2014/main" val="4215456232"/>
                    </a:ext>
                  </a:extLst>
                </a:gridCol>
              </a:tblGrid>
              <a:tr h="590592">
                <a:tc>
                  <a:txBody>
                    <a:bodyPr/>
                    <a:lstStyle/>
                    <a:p>
                      <a:pPr algn="ctr"/>
                      <a:endParaRPr kumimoji="1" lang="ja-JP" altLang="en-US" dirty="0"/>
                    </a:p>
                  </a:txBody>
                  <a:tcPr anchor="ctr"/>
                </a:tc>
                <a:tc gridSpan="2">
                  <a:txBody>
                    <a:bodyPr/>
                    <a:lstStyle/>
                    <a:p>
                      <a:pPr algn="ctr"/>
                      <a:r>
                        <a:rPr kumimoji="1" lang="ja-JP" altLang="en-US" sz="2400" dirty="0" smtClean="0"/>
                        <a:t>環境消毒用</a:t>
                      </a:r>
                      <a:r>
                        <a:rPr kumimoji="1" lang="ja-JP" altLang="en-US" sz="2000" dirty="0" smtClean="0"/>
                        <a:t>　</a:t>
                      </a:r>
                      <a:r>
                        <a:rPr kumimoji="1" lang="en-US" altLang="ja-JP" sz="2000" dirty="0" smtClean="0"/>
                        <a:t>200ppm(0.02</a:t>
                      </a:r>
                      <a:r>
                        <a:rPr kumimoji="1" lang="ja-JP" altLang="en-US" sz="2000" dirty="0" smtClean="0"/>
                        <a:t>％</a:t>
                      </a:r>
                      <a:r>
                        <a:rPr kumimoji="1" lang="en-US" altLang="ja-JP" sz="2000" dirty="0" smtClean="0"/>
                        <a:t>)</a:t>
                      </a:r>
                      <a:endParaRPr kumimoji="1" lang="ja-JP" altLang="en-US" sz="2000" dirty="0"/>
                    </a:p>
                  </a:txBody>
                  <a:tcPr anchor="ctr"/>
                </a:tc>
                <a:tc hMerge="1">
                  <a:txBody>
                    <a:bodyPr/>
                    <a:lstStyle/>
                    <a:p>
                      <a:endParaRPr kumimoji="1" lang="ja-JP" altLang="en-US" dirty="0"/>
                    </a:p>
                  </a:txBody>
                  <a:tcPr/>
                </a:tc>
                <a:tc gridSpan="2">
                  <a:txBody>
                    <a:bodyPr/>
                    <a:lstStyle/>
                    <a:p>
                      <a:pPr algn="ctr"/>
                      <a:r>
                        <a:rPr kumimoji="1" lang="ja-JP" altLang="en-US" sz="2400" dirty="0" smtClean="0"/>
                        <a:t>吐物処理用</a:t>
                      </a:r>
                      <a:r>
                        <a:rPr kumimoji="1" lang="ja-JP" altLang="en-US" sz="2000" dirty="0" smtClean="0"/>
                        <a:t>　</a:t>
                      </a:r>
                      <a:r>
                        <a:rPr kumimoji="1" lang="en-US" altLang="ja-JP" sz="2000" dirty="0" smtClean="0"/>
                        <a:t>1000ppm(0.1</a:t>
                      </a:r>
                      <a:r>
                        <a:rPr kumimoji="1" lang="ja-JP" altLang="en-US" sz="2000" dirty="0" smtClean="0"/>
                        <a:t>％</a:t>
                      </a:r>
                      <a:r>
                        <a:rPr kumimoji="1" lang="en-US" altLang="ja-JP" sz="2000" dirty="0" smtClean="0"/>
                        <a:t>)</a:t>
                      </a:r>
                      <a:endParaRPr kumimoji="1" lang="ja-JP" altLang="en-US" sz="2000" dirty="0"/>
                    </a:p>
                  </a:txBody>
                  <a:tcPr anchor="ctr"/>
                </a:tc>
                <a:tc hMerge="1">
                  <a:txBody>
                    <a:bodyPr/>
                    <a:lstStyle/>
                    <a:p>
                      <a:endParaRPr kumimoji="1" lang="ja-JP" altLang="en-US" dirty="0"/>
                    </a:p>
                  </a:txBody>
                  <a:tcPr/>
                </a:tc>
                <a:extLst>
                  <a:ext uri="{0D108BD9-81ED-4DB2-BD59-A6C34878D82A}">
                    <a16:rowId xmlns:a16="http://schemas.microsoft.com/office/drawing/2014/main" val="978301967"/>
                  </a:ext>
                </a:extLst>
              </a:tr>
              <a:tr h="566783">
                <a:tc>
                  <a:txBody>
                    <a:bodyPr/>
                    <a:lstStyle/>
                    <a:p>
                      <a:pPr algn="ctr"/>
                      <a:r>
                        <a:rPr kumimoji="1" lang="ja-JP" altLang="en-US" dirty="0" smtClean="0"/>
                        <a:t>製品の濃度</a:t>
                      </a:r>
                      <a:endParaRPr kumimoji="1" lang="ja-JP" altLang="en-US" dirty="0"/>
                    </a:p>
                  </a:txBody>
                  <a:tcPr anchor="ctr"/>
                </a:tc>
                <a:tc>
                  <a:txBody>
                    <a:bodyPr/>
                    <a:lstStyle/>
                    <a:p>
                      <a:pPr algn="ctr"/>
                      <a:r>
                        <a:rPr kumimoji="1" lang="ja-JP" altLang="en-US" dirty="0" smtClean="0"/>
                        <a:t>液の量</a:t>
                      </a:r>
                      <a:endParaRPr kumimoji="1" lang="ja-JP" altLang="en-US" dirty="0"/>
                    </a:p>
                  </a:txBody>
                  <a:tcPr anchor="ctr"/>
                </a:tc>
                <a:tc>
                  <a:txBody>
                    <a:bodyPr/>
                    <a:lstStyle/>
                    <a:p>
                      <a:pPr algn="ctr"/>
                      <a:r>
                        <a:rPr kumimoji="1" lang="ja-JP" altLang="en-US" dirty="0" smtClean="0"/>
                        <a:t>水の量</a:t>
                      </a:r>
                      <a:endParaRPr kumimoji="1" lang="ja-JP" altLang="en-US" dirty="0"/>
                    </a:p>
                  </a:txBody>
                  <a:tcPr anchor="ctr"/>
                </a:tc>
                <a:tc>
                  <a:txBody>
                    <a:bodyPr/>
                    <a:lstStyle/>
                    <a:p>
                      <a:pPr algn="ctr"/>
                      <a:r>
                        <a:rPr kumimoji="1" lang="ja-JP" altLang="en-US" dirty="0" smtClean="0"/>
                        <a:t>液の量</a:t>
                      </a:r>
                      <a:endParaRPr kumimoji="1" lang="ja-JP" altLang="en-US" dirty="0"/>
                    </a:p>
                  </a:txBody>
                  <a:tcPr anchor="ctr"/>
                </a:tc>
                <a:tc>
                  <a:txBody>
                    <a:bodyPr/>
                    <a:lstStyle/>
                    <a:p>
                      <a:pPr algn="ctr"/>
                      <a:r>
                        <a:rPr kumimoji="1" lang="ja-JP" altLang="en-US" dirty="0" smtClean="0"/>
                        <a:t>水の量</a:t>
                      </a:r>
                      <a:endParaRPr kumimoji="1" lang="ja-JP" altLang="en-US" dirty="0"/>
                    </a:p>
                  </a:txBody>
                  <a:tcPr anchor="ctr"/>
                </a:tc>
                <a:extLst>
                  <a:ext uri="{0D108BD9-81ED-4DB2-BD59-A6C34878D82A}">
                    <a16:rowId xmlns:a16="http://schemas.microsoft.com/office/drawing/2014/main" val="3660074822"/>
                  </a:ext>
                </a:extLst>
              </a:tr>
              <a:tr h="566783">
                <a:tc>
                  <a:txBody>
                    <a:bodyPr/>
                    <a:lstStyle/>
                    <a:p>
                      <a:pPr algn="ctr"/>
                      <a:r>
                        <a:rPr kumimoji="1" lang="en-US" altLang="ja-JP" sz="2400" dirty="0" smtClean="0"/>
                        <a:t>12</a:t>
                      </a:r>
                      <a:r>
                        <a:rPr kumimoji="1" lang="ja-JP" altLang="en-US" sz="2400" dirty="0" smtClean="0"/>
                        <a:t>％</a:t>
                      </a:r>
                      <a:endParaRPr kumimoji="1" lang="ja-JP" altLang="en-US" sz="2400" dirty="0"/>
                    </a:p>
                  </a:txBody>
                  <a:tcPr anchor="ctr"/>
                </a:tc>
                <a:tc>
                  <a:txBody>
                    <a:bodyPr/>
                    <a:lstStyle/>
                    <a:p>
                      <a:pPr algn="ctr"/>
                      <a:r>
                        <a:rPr kumimoji="1" lang="en-US" altLang="ja-JP" sz="2400" dirty="0" smtClean="0"/>
                        <a:t>5ml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tc>
                  <a:txBody>
                    <a:bodyPr/>
                    <a:lstStyle/>
                    <a:p>
                      <a:pPr algn="ctr"/>
                      <a:r>
                        <a:rPr kumimoji="1" lang="en-US" altLang="ja-JP" sz="2400" dirty="0" smtClean="0"/>
                        <a:t>25ml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extLst>
                  <a:ext uri="{0D108BD9-81ED-4DB2-BD59-A6C34878D82A}">
                    <a16:rowId xmlns:a16="http://schemas.microsoft.com/office/drawing/2014/main" val="1023344636"/>
                  </a:ext>
                </a:extLst>
              </a:tr>
              <a:tr h="566783">
                <a:tc>
                  <a:txBody>
                    <a:bodyPr/>
                    <a:lstStyle/>
                    <a:p>
                      <a:pPr algn="ctr"/>
                      <a:r>
                        <a:rPr kumimoji="1" lang="en-US" altLang="ja-JP" sz="2400" dirty="0" smtClean="0"/>
                        <a:t>6</a:t>
                      </a:r>
                      <a:r>
                        <a:rPr kumimoji="1" lang="ja-JP" altLang="en-US" sz="2400" dirty="0" smtClean="0"/>
                        <a:t>％</a:t>
                      </a:r>
                      <a:endParaRPr kumimoji="1" lang="ja-JP" altLang="en-US" sz="2400" dirty="0"/>
                    </a:p>
                  </a:txBody>
                  <a:tcPr anchor="ctr"/>
                </a:tc>
                <a:tc>
                  <a:txBody>
                    <a:bodyPr/>
                    <a:lstStyle/>
                    <a:p>
                      <a:pPr algn="ctr"/>
                      <a:r>
                        <a:rPr kumimoji="1" lang="en-US" altLang="ja-JP" sz="2400" dirty="0" smtClean="0"/>
                        <a:t>10ml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tc>
                  <a:txBody>
                    <a:bodyPr/>
                    <a:lstStyle/>
                    <a:p>
                      <a:pPr algn="ctr"/>
                      <a:r>
                        <a:rPr kumimoji="1" lang="en-US" altLang="ja-JP" sz="2400" dirty="0" smtClean="0"/>
                        <a:t>50ml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extLst>
                  <a:ext uri="{0D108BD9-81ED-4DB2-BD59-A6C34878D82A}">
                    <a16:rowId xmlns:a16="http://schemas.microsoft.com/office/drawing/2014/main" val="2701306352"/>
                  </a:ext>
                </a:extLst>
              </a:tr>
              <a:tr h="566783">
                <a:tc>
                  <a:txBody>
                    <a:bodyPr/>
                    <a:lstStyle/>
                    <a:p>
                      <a:pPr algn="ctr"/>
                      <a:r>
                        <a:rPr kumimoji="1" lang="en-US" altLang="ja-JP" sz="2400" dirty="0" smtClean="0"/>
                        <a:t>1</a:t>
                      </a:r>
                      <a:r>
                        <a:rPr kumimoji="1" lang="ja-JP" altLang="en-US" sz="2400" dirty="0" smtClean="0"/>
                        <a:t>％</a:t>
                      </a:r>
                      <a:endParaRPr kumimoji="1" lang="ja-JP" altLang="en-US" sz="2400" dirty="0"/>
                    </a:p>
                  </a:txBody>
                  <a:tcPr anchor="ctr"/>
                </a:tc>
                <a:tc>
                  <a:txBody>
                    <a:bodyPr/>
                    <a:lstStyle/>
                    <a:p>
                      <a:pPr algn="ctr"/>
                      <a:r>
                        <a:rPr kumimoji="1" lang="en-US" altLang="ja-JP" sz="2400" dirty="0" smtClean="0"/>
                        <a:t>60ml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tc>
                  <a:txBody>
                    <a:bodyPr/>
                    <a:lstStyle/>
                    <a:p>
                      <a:pPr algn="ctr"/>
                      <a:r>
                        <a:rPr kumimoji="1" lang="en-US" altLang="ja-JP" sz="2400" dirty="0" smtClean="0"/>
                        <a:t>300ml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extLst>
                  <a:ext uri="{0D108BD9-81ED-4DB2-BD59-A6C34878D82A}">
                    <a16:rowId xmlns:a16="http://schemas.microsoft.com/office/drawing/2014/main" val="2087069419"/>
                  </a:ext>
                </a:extLst>
              </a:tr>
            </a:tbl>
          </a:graphicData>
        </a:graphic>
      </p:graphicFrame>
      <p:sp>
        <p:nvSpPr>
          <p:cNvPr id="6" name="テキスト ボックス 5"/>
          <p:cNvSpPr txBox="1"/>
          <p:nvPr/>
        </p:nvSpPr>
        <p:spPr>
          <a:xfrm>
            <a:off x="1033272" y="151371"/>
            <a:ext cx="10661904" cy="461665"/>
          </a:xfrm>
          <a:prstGeom prst="rect">
            <a:avLst/>
          </a:prstGeom>
          <a:noFill/>
        </p:spPr>
        <p:txBody>
          <a:bodyPr wrap="square" rtlCol="0">
            <a:spAutoFit/>
          </a:bodyPr>
          <a:lstStyle/>
          <a:p>
            <a:r>
              <a:rPr kumimoji="1" lang="ja-JP" altLang="en-US" sz="2400" dirty="0" smtClean="0"/>
              <a:t>〇消毒液の</a:t>
            </a:r>
            <a:r>
              <a:rPr kumimoji="1" lang="ja-JP" altLang="en-US" sz="2400" dirty="0"/>
              <a:t>作り</a:t>
            </a:r>
            <a:r>
              <a:rPr kumimoji="1" lang="ja-JP" altLang="en-US" sz="2400" dirty="0" smtClean="0"/>
              <a:t>方</a:t>
            </a:r>
            <a:endParaRPr kumimoji="1" lang="en-US" altLang="ja-JP" sz="2400" dirty="0"/>
          </a:p>
        </p:txBody>
      </p:sp>
      <p:sp>
        <p:nvSpPr>
          <p:cNvPr id="8" name="テキスト ボックス 7"/>
          <p:cNvSpPr txBox="1"/>
          <p:nvPr/>
        </p:nvSpPr>
        <p:spPr>
          <a:xfrm>
            <a:off x="1106424" y="594700"/>
            <a:ext cx="10661904" cy="923330"/>
          </a:xfrm>
          <a:prstGeom prst="rect">
            <a:avLst/>
          </a:prstGeom>
          <a:noFill/>
        </p:spPr>
        <p:txBody>
          <a:bodyPr wrap="square" rtlCol="0">
            <a:spAutoFit/>
          </a:bodyPr>
          <a:lstStyle/>
          <a:p>
            <a:r>
              <a:rPr kumimoji="1" lang="ja-JP" altLang="en-US" dirty="0" smtClean="0"/>
              <a:t>次亜塩素酸ナトリウム（塩素系漂白剤）を用途に応じて希釈して使用します。</a:t>
            </a:r>
            <a:endParaRPr kumimoji="1" lang="en-US" altLang="ja-JP" dirty="0" smtClean="0"/>
          </a:p>
          <a:p>
            <a:r>
              <a:rPr kumimoji="1" lang="ja-JP" altLang="en-US" dirty="0" smtClean="0"/>
              <a:t>使用する製品によって液の量が異なりますので、平常時から施設内で使用している製品を確認しておきましょう。</a:t>
            </a:r>
            <a:endParaRPr kumimoji="1" lang="en-US" altLang="ja-JP" dirty="0" smtClean="0"/>
          </a:p>
        </p:txBody>
      </p:sp>
      <p:pic>
        <p:nvPicPr>
          <p:cNvPr id="3" name="スライド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4117" y="107337"/>
            <a:ext cx="487363" cy="487363"/>
          </a:xfrm>
          <a:prstGeom prst="rect">
            <a:avLst/>
          </a:prstGeom>
        </p:spPr>
      </p:pic>
    </p:spTree>
    <p:extLst>
      <p:ext uri="{BB962C8B-B14F-4D97-AF65-F5344CB8AC3E}">
        <p14:creationId xmlns:p14="http://schemas.microsoft.com/office/powerpoint/2010/main" val="3792633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622742" y="0"/>
            <a:ext cx="5237026" cy="6581001"/>
          </a:xfrm>
        </p:spPr>
      </p:pic>
      <p:sp>
        <p:nvSpPr>
          <p:cNvPr id="6" name="テキスト ボックス 5"/>
          <p:cNvSpPr txBox="1"/>
          <p:nvPr/>
        </p:nvSpPr>
        <p:spPr>
          <a:xfrm>
            <a:off x="3628571" y="6593872"/>
            <a:ext cx="9330429" cy="276999"/>
          </a:xfrm>
          <a:prstGeom prst="rect">
            <a:avLst/>
          </a:prstGeom>
          <a:noFill/>
        </p:spPr>
        <p:txBody>
          <a:bodyPr wrap="square" rtlCol="0">
            <a:spAutoFit/>
          </a:bodyPr>
          <a:lstStyle/>
          <a:p>
            <a:r>
              <a:rPr kumimoji="1" lang="ja-JP" altLang="en-US" sz="1200" dirty="0" smtClean="0"/>
              <a:t>出典：厚生労働省　感染症対策普及リーフレット　第３版　</a:t>
            </a:r>
            <a:r>
              <a:rPr kumimoji="1" lang="en-US" altLang="ja-JP" sz="1200" dirty="0"/>
              <a:t>https://www.mhlw.go.jp/content/12300000/001206496.pdf</a:t>
            </a:r>
            <a:r>
              <a:rPr kumimoji="1" lang="ja-JP" altLang="en-US" sz="1200" dirty="0" smtClean="0"/>
              <a:t>　　　</a:t>
            </a:r>
            <a:endParaRPr kumimoji="1" lang="ja-JP" altLang="en-US" dirty="0"/>
          </a:p>
        </p:txBody>
      </p:sp>
      <p:sp>
        <p:nvSpPr>
          <p:cNvPr id="7" name="テキスト ボックス 6"/>
          <p:cNvSpPr txBox="1"/>
          <p:nvPr/>
        </p:nvSpPr>
        <p:spPr>
          <a:xfrm>
            <a:off x="1129647" y="1173707"/>
            <a:ext cx="5234577" cy="3970318"/>
          </a:xfrm>
          <a:prstGeom prst="rect">
            <a:avLst/>
          </a:prstGeom>
          <a:noFill/>
        </p:spPr>
        <p:txBody>
          <a:bodyPr wrap="square" rtlCol="0">
            <a:spAutoFit/>
          </a:bodyPr>
          <a:lstStyle/>
          <a:p>
            <a:r>
              <a:rPr kumimoji="1" lang="ja-JP" altLang="en-US" dirty="0" smtClean="0"/>
              <a:t>嘔吐物処理にはウイルスの飛散による感染拡大を防ぐため、迅速な対応が求められます。</a:t>
            </a:r>
            <a:endParaRPr kumimoji="1" lang="en-US" altLang="ja-JP" dirty="0" smtClean="0"/>
          </a:p>
          <a:p>
            <a:r>
              <a:rPr kumimoji="1" lang="ja-JP" altLang="en-US" dirty="0"/>
              <a:t>その</a:t>
            </a:r>
            <a:r>
              <a:rPr kumimoji="1" lang="ja-JP" altLang="en-US" dirty="0" smtClean="0"/>
              <a:t>場にいる職員で役割分担をして対応してください。</a:t>
            </a:r>
            <a:endParaRPr kumimoji="1" lang="en-US" altLang="ja-JP" dirty="0" smtClean="0"/>
          </a:p>
          <a:p>
            <a:endParaRPr kumimoji="1" lang="en-US" altLang="ja-JP" dirty="0" smtClean="0"/>
          </a:p>
          <a:p>
            <a:r>
              <a:rPr kumimoji="1" lang="ja-JP" altLang="en-US" dirty="0" smtClean="0"/>
              <a:t>嘔吐時にウイルスが飛散している可能性を考え、消毒は</a:t>
            </a:r>
            <a:r>
              <a:rPr kumimoji="1" lang="ja-JP" altLang="en-US" b="1" dirty="0" smtClean="0">
                <a:solidFill>
                  <a:srgbClr val="FF0000"/>
                </a:solidFill>
              </a:rPr>
              <a:t>汚染物を中心に広範囲を消毒</a:t>
            </a:r>
            <a:r>
              <a:rPr kumimoji="1" lang="ja-JP" altLang="en-US" dirty="0" smtClean="0"/>
              <a:t>するようにしましょう。</a:t>
            </a:r>
            <a:endParaRPr kumimoji="1" lang="en-US" altLang="ja-JP" dirty="0" smtClean="0"/>
          </a:p>
          <a:p>
            <a:endParaRPr kumimoji="1" lang="en-US" altLang="ja-JP" dirty="0"/>
          </a:p>
          <a:p>
            <a:r>
              <a:rPr kumimoji="1" lang="ja-JP" altLang="en-US" dirty="0" smtClean="0"/>
              <a:t>廃棄物はウイルスが飛散しないよう</a:t>
            </a:r>
            <a:r>
              <a:rPr kumimoji="1" lang="ja-JP" altLang="en-US" b="1" dirty="0" smtClean="0">
                <a:solidFill>
                  <a:srgbClr val="FF0000"/>
                </a:solidFill>
              </a:rPr>
              <a:t>２重袋</a:t>
            </a:r>
            <a:r>
              <a:rPr kumimoji="1" lang="ja-JP" altLang="en-US" dirty="0" smtClean="0"/>
              <a:t>にして廃棄してください。</a:t>
            </a:r>
            <a:endParaRPr kumimoji="1" lang="en-US" altLang="ja-JP" dirty="0" smtClean="0"/>
          </a:p>
          <a:p>
            <a:endParaRPr kumimoji="1" lang="en-US" altLang="ja-JP" dirty="0"/>
          </a:p>
          <a:p>
            <a:endParaRPr kumimoji="1" lang="en-US" altLang="ja-JP" dirty="0" smtClean="0"/>
          </a:p>
          <a:p>
            <a:endParaRPr kumimoji="1" lang="en-US" altLang="ja-JP" dirty="0"/>
          </a:p>
        </p:txBody>
      </p:sp>
      <p:sp>
        <p:nvSpPr>
          <p:cNvPr id="8" name="テキスト ボックス 7"/>
          <p:cNvSpPr txBox="1"/>
          <p:nvPr/>
        </p:nvSpPr>
        <p:spPr>
          <a:xfrm>
            <a:off x="1033272" y="284536"/>
            <a:ext cx="10661904" cy="461665"/>
          </a:xfrm>
          <a:prstGeom prst="rect">
            <a:avLst/>
          </a:prstGeom>
          <a:noFill/>
        </p:spPr>
        <p:txBody>
          <a:bodyPr wrap="square" rtlCol="0">
            <a:spAutoFit/>
          </a:bodyPr>
          <a:lstStyle/>
          <a:p>
            <a:r>
              <a:rPr kumimoji="1" lang="ja-JP" altLang="en-US" sz="2400" dirty="0" smtClean="0"/>
              <a:t>〇嘔吐物処理の方法</a:t>
            </a:r>
            <a:endParaRPr kumimoji="1" lang="en-US" altLang="ja-JP" sz="2400" dirty="0"/>
          </a:p>
        </p:txBody>
      </p:sp>
      <p:pic>
        <p:nvPicPr>
          <p:cNvPr id="2" name="スライド１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0787" y="205102"/>
            <a:ext cx="487363" cy="487363"/>
          </a:xfrm>
          <a:prstGeom prst="rect">
            <a:avLst/>
          </a:prstGeom>
        </p:spPr>
      </p:pic>
    </p:spTree>
    <p:extLst>
      <p:ext uri="{BB962C8B-B14F-4D97-AF65-F5344CB8AC3E}">
        <p14:creationId xmlns:p14="http://schemas.microsoft.com/office/powerpoint/2010/main" val="727158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個人防護具（</a:t>
            </a:r>
            <a:r>
              <a:rPr kumimoji="1" lang="en-US" altLang="ja-JP" dirty="0" smtClean="0"/>
              <a:t>PPE</a:t>
            </a:r>
            <a:r>
              <a:rPr kumimoji="1" lang="ja-JP" altLang="en-US" dirty="0" smtClean="0"/>
              <a:t>）の使用</a:t>
            </a:r>
            <a:endParaRPr kumimoji="1" lang="ja-JP" altLang="en-US" dirty="0"/>
          </a:p>
        </p:txBody>
      </p:sp>
      <p:sp>
        <p:nvSpPr>
          <p:cNvPr id="4" name="テキスト ボックス 3"/>
          <p:cNvSpPr txBox="1"/>
          <p:nvPr/>
        </p:nvSpPr>
        <p:spPr>
          <a:xfrm>
            <a:off x="1003177" y="1704353"/>
            <a:ext cx="10426823" cy="3416320"/>
          </a:xfrm>
          <a:prstGeom prst="rect">
            <a:avLst/>
          </a:prstGeom>
          <a:noFill/>
        </p:spPr>
        <p:txBody>
          <a:bodyPr wrap="square" rtlCol="0">
            <a:spAutoFit/>
          </a:bodyPr>
          <a:lstStyle/>
          <a:p>
            <a:r>
              <a:rPr kumimoji="1" lang="ja-JP" altLang="en-US" dirty="0" smtClean="0"/>
              <a:t>対象者のケアを行う際には、感染症に罹患している可能性も考慮し、個人防護具を使用します。</a:t>
            </a:r>
            <a:endParaRPr kumimoji="1" lang="en-US" altLang="ja-JP" dirty="0" smtClean="0"/>
          </a:p>
          <a:p>
            <a:endParaRPr kumimoji="1" lang="en-US" altLang="ja-JP" dirty="0" smtClean="0"/>
          </a:p>
          <a:p>
            <a:r>
              <a:rPr kumimoji="1" lang="ja-JP" altLang="en-US" dirty="0" smtClean="0"/>
              <a:t>防護具には決められた着脱の手順があります。</a:t>
            </a:r>
            <a:endParaRPr kumimoji="1" lang="en-US" altLang="ja-JP" dirty="0" smtClean="0"/>
          </a:p>
          <a:p>
            <a:r>
              <a:rPr kumimoji="1" lang="ja-JP" altLang="en-US" dirty="0" smtClean="0"/>
              <a:t>着用するときは菌やウイルスが防護具のなかに入らないようにすること、脱衣するときはケアの際に防護具に付着した菌やウイルスに触れないように注意します。</a:t>
            </a:r>
            <a:endParaRPr kumimoji="1" lang="en-US" altLang="ja-JP" dirty="0" smtClean="0"/>
          </a:p>
          <a:p>
            <a:endParaRPr kumimoji="1" lang="en-US" altLang="ja-JP" dirty="0" smtClean="0"/>
          </a:p>
          <a:p>
            <a:r>
              <a:rPr kumimoji="1" lang="ja-JP" altLang="en-US" dirty="0" smtClean="0"/>
              <a:t>手順を間違えると介助者が感染してしまうおそれがあるため、平常時から着脱手順について、施設内で練習しておきましょう。</a:t>
            </a:r>
            <a:endParaRPr kumimoji="1" lang="en-US" altLang="ja-JP" dirty="0"/>
          </a:p>
          <a:p>
            <a:endParaRPr kumimoji="1" lang="en-US" altLang="ja-JP" dirty="0" smtClean="0"/>
          </a:p>
          <a:p>
            <a:endParaRPr kumimoji="1" lang="en-US" altLang="ja-JP" dirty="0" smtClean="0"/>
          </a:p>
          <a:p>
            <a:endParaRPr kumimoji="1" lang="en-US" altLang="ja-JP" dirty="0"/>
          </a:p>
          <a:p>
            <a:endParaRPr kumimoji="1" lang="en-US" altLang="ja-JP" dirty="0" smtClean="0"/>
          </a:p>
        </p:txBody>
      </p:sp>
      <p:pic>
        <p:nvPicPr>
          <p:cNvPr id="3" name="スライド１１">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6318" y="312325"/>
            <a:ext cx="487363" cy="487363"/>
          </a:xfrm>
          <a:prstGeom prst="rect">
            <a:avLst/>
          </a:prstGeom>
        </p:spPr>
      </p:pic>
    </p:spTree>
    <p:extLst>
      <p:ext uri="{BB962C8B-B14F-4D97-AF65-F5344CB8AC3E}">
        <p14:creationId xmlns:p14="http://schemas.microsoft.com/office/powerpoint/2010/main" val="540681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p:cNvGraphicFramePr>
            <a:graphicFrameLocks noGrp="1" noChangeAspect="1"/>
          </p:cNvGraphicFramePr>
          <p:nvPr>
            <p:ph idx="1"/>
            <p:extLst>
              <p:ext uri="{D42A27DB-BD31-4B8C-83A1-F6EECF244321}">
                <p14:modId xmlns:p14="http://schemas.microsoft.com/office/powerpoint/2010/main" val="16145760"/>
              </p:ext>
            </p:extLst>
          </p:nvPr>
        </p:nvGraphicFramePr>
        <p:xfrm>
          <a:off x="1117611" y="-6925"/>
          <a:ext cx="10120544" cy="6864925"/>
        </p:xfrm>
        <a:graphic>
          <a:graphicData uri="http://schemas.openxmlformats.org/presentationml/2006/ole">
            <mc:AlternateContent xmlns:mc="http://schemas.openxmlformats.org/markup-compatibility/2006">
              <mc:Choice xmlns:v="urn:schemas-microsoft-com:vml" Requires="v">
                <p:oleObj spid="_x0000_s3231" name="Acrobat Document" r:id="rId6" imgW="9075101" imgH="6415677" progId="Acrobat.Document.DC">
                  <p:embed/>
                </p:oleObj>
              </mc:Choice>
              <mc:Fallback>
                <p:oleObj name="Acrobat Document" r:id="rId6" imgW="9075101" imgH="6415677" progId="Acrobat.Document.DC">
                  <p:embed/>
                  <p:pic>
                    <p:nvPicPr>
                      <p:cNvPr id="0" name=""/>
                      <p:cNvPicPr/>
                      <p:nvPr/>
                    </p:nvPicPr>
                    <p:blipFill>
                      <a:blip r:embed="rId7"/>
                      <a:stretch>
                        <a:fillRect/>
                      </a:stretch>
                    </p:blipFill>
                    <p:spPr>
                      <a:xfrm>
                        <a:off x="1117611" y="-6925"/>
                        <a:ext cx="10120544" cy="6864925"/>
                      </a:xfrm>
                      <a:prstGeom prst="rect">
                        <a:avLst/>
                      </a:prstGeom>
                    </p:spPr>
                  </p:pic>
                </p:oleObj>
              </mc:Fallback>
            </mc:AlternateContent>
          </a:graphicData>
        </a:graphic>
      </p:graphicFrame>
      <p:sp>
        <p:nvSpPr>
          <p:cNvPr id="7" name="テキスト ボックス 6"/>
          <p:cNvSpPr txBox="1"/>
          <p:nvPr/>
        </p:nvSpPr>
        <p:spPr>
          <a:xfrm>
            <a:off x="8404403" y="6581001"/>
            <a:ext cx="6027938" cy="276999"/>
          </a:xfrm>
          <a:prstGeom prst="rect">
            <a:avLst/>
          </a:prstGeom>
          <a:noFill/>
        </p:spPr>
        <p:txBody>
          <a:bodyPr wrap="square" rtlCol="0">
            <a:spAutoFit/>
          </a:bodyPr>
          <a:lstStyle/>
          <a:p>
            <a:r>
              <a:rPr kumimoji="1" lang="ja-JP" altLang="en-US" sz="1200" dirty="0"/>
              <a:t>出典</a:t>
            </a:r>
            <a:r>
              <a:rPr kumimoji="1" lang="ja-JP" altLang="en-US" sz="1200" dirty="0" smtClean="0"/>
              <a:t>：職業感染制御研究会　</a:t>
            </a:r>
            <a:r>
              <a:rPr kumimoji="1" lang="en-US" altLang="ja-JP" sz="1200" dirty="0"/>
              <a:t>http://jrgoicp.umin.ac.jp/</a:t>
            </a:r>
            <a:endParaRPr kumimoji="1" lang="ja-JP" altLang="en-US" dirty="0"/>
          </a:p>
        </p:txBody>
      </p:sp>
      <p:pic>
        <p:nvPicPr>
          <p:cNvPr id="2" name="スライド１２">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18372" y="130986"/>
            <a:ext cx="487363" cy="487363"/>
          </a:xfrm>
          <a:prstGeom prst="rect">
            <a:avLst/>
          </a:prstGeom>
        </p:spPr>
      </p:pic>
    </p:spTree>
    <p:extLst>
      <p:ext uri="{BB962C8B-B14F-4D97-AF65-F5344CB8AC3E}">
        <p14:creationId xmlns:p14="http://schemas.microsoft.com/office/powerpoint/2010/main" val="2378402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適度な換気</a:t>
            </a:r>
            <a:endParaRPr kumimoji="1" lang="ja-JP" altLang="en-US" dirty="0"/>
          </a:p>
        </p:txBody>
      </p:sp>
      <p:sp>
        <p:nvSpPr>
          <p:cNvPr id="4" name="テキスト ボックス 3"/>
          <p:cNvSpPr txBox="1"/>
          <p:nvPr/>
        </p:nvSpPr>
        <p:spPr>
          <a:xfrm>
            <a:off x="979240" y="1327577"/>
            <a:ext cx="10723197" cy="4524315"/>
          </a:xfrm>
          <a:prstGeom prst="rect">
            <a:avLst/>
          </a:prstGeom>
          <a:noFill/>
        </p:spPr>
        <p:txBody>
          <a:bodyPr wrap="square" rtlCol="0">
            <a:spAutoFit/>
          </a:bodyPr>
          <a:lstStyle/>
          <a:p>
            <a:r>
              <a:rPr kumimoji="1" lang="ja-JP" altLang="en-US" dirty="0" smtClean="0"/>
              <a:t>室内の空気と外の空気を入れ換えることで、室内中の菌やウイルスを室外へ出し感染を防ぎます。</a:t>
            </a:r>
            <a:endParaRPr kumimoji="1" lang="en-US" altLang="ja-JP" dirty="0" smtClean="0"/>
          </a:p>
          <a:p>
            <a:endParaRPr kumimoji="1" lang="en-US" altLang="ja-JP" dirty="0" smtClean="0"/>
          </a:p>
          <a:p>
            <a:r>
              <a:rPr kumimoji="1" lang="ja-JP" altLang="en-US" dirty="0"/>
              <a:t>効果的</a:t>
            </a:r>
            <a:r>
              <a:rPr kumimoji="1" lang="ja-JP" altLang="en-US" dirty="0" smtClean="0"/>
              <a:t>な換気を行うには、</a:t>
            </a:r>
            <a:r>
              <a:rPr kumimoji="1" lang="ja-JP" altLang="en-US" b="1" dirty="0" smtClean="0">
                <a:solidFill>
                  <a:srgbClr val="FF0000"/>
                </a:solidFill>
              </a:rPr>
              <a:t>２方向の窓をあける</a:t>
            </a:r>
            <a:r>
              <a:rPr kumimoji="1" lang="ja-JP" altLang="en-US" dirty="0" smtClean="0"/>
              <a:t>ことが望ましいです。</a:t>
            </a:r>
            <a:endParaRPr kumimoji="1" lang="en-US" altLang="ja-JP" dirty="0" smtClean="0"/>
          </a:p>
          <a:p>
            <a:r>
              <a:rPr kumimoji="1" lang="ja-JP" altLang="en-US" dirty="0" smtClean="0"/>
              <a:t>飛沫やエアロゾルの発生が多いところから排気し、反対側から外気を取り入れると、効果的に空気を入れ換えることができます。</a:t>
            </a:r>
            <a:endParaRPr kumimoji="1" lang="en-US" altLang="ja-JP" dirty="0" smtClean="0"/>
          </a:p>
          <a:p>
            <a:r>
              <a:rPr kumimoji="1" lang="ja-JP" altLang="en-US" dirty="0" smtClean="0"/>
              <a:t>ただし季節によって外気温が異なり、室内環境は</a:t>
            </a:r>
            <a:r>
              <a:rPr kumimoji="1" lang="en-US" altLang="ja-JP" dirty="0" smtClean="0"/>
              <a:t>18</a:t>
            </a:r>
            <a:r>
              <a:rPr kumimoji="1" lang="ja-JP" altLang="en-US" dirty="0" smtClean="0"/>
              <a:t>～</a:t>
            </a:r>
            <a:r>
              <a:rPr kumimoji="1" lang="en-US" altLang="ja-JP" dirty="0" smtClean="0"/>
              <a:t>28</a:t>
            </a:r>
            <a:r>
              <a:rPr kumimoji="1" lang="ja-JP" altLang="en-US" dirty="0" smtClean="0"/>
              <a:t>℃・相対湿度</a:t>
            </a:r>
            <a:r>
              <a:rPr kumimoji="1" lang="en-US" altLang="ja-JP" dirty="0" smtClean="0"/>
              <a:t>40</a:t>
            </a:r>
            <a:r>
              <a:rPr kumimoji="1" lang="ja-JP" altLang="en-US" dirty="0" smtClean="0"/>
              <a:t>～</a:t>
            </a:r>
            <a:r>
              <a:rPr kumimoji="1" lang="en-US" altLang="ja-JP" dirty="0" smtClean="0"/>
              <a:t>70</a:t>
            </a:r>
            <a:r>
              <a:rPr kumimoji="1" lang="ja-JP" altLang="en-US" dirty="0" smtClean="0"/>
              <a:t>％が望ましいため、こまめに室内環境を確認しながら、時間を決めて換気を行うようにしましょう。</a:t>
            </a:r>
            <a:endParaRPr kumimoji="1" lang="en-US" altLang="ja-JP" dirty="0" smtClean="0"/>
          </a:p>
          <a:p>
            <a:endParaRPr kumimoji="1" lang="en-US" altLang="ja-JP" dirty="0" smtClean="0"/>
          </a:p>
          <a:p>
            <a:endParaRPr kumimoji="1" lang="en-US" altLang="ja-JP" dirty="0" smtClean="0"/>
          </a:p>
          <a:p>
            <a:r>
              <a:rPr kumimoji="1" lang="ja-JP" altLang="en-US" dirty="0" smtClean="0"/>
              <a:t>機械換気装置も活用し、さらに換気を行います。換気装置は定期的な点検やフィルタ清掃を行います。通常のエアコンには換気機能がないので注意が必要です。</a:t>
            </a:r>
            <a:endParaRPr kumimoji="1" lang="en-US" altLang="ja-JP" dirty="0" smtClean="0"/>
          </a:p>
          <a:p>
            <a:r>
              <a:rPr kumimoji="1" lang="ja-JP" altLang="en-US" dirty="0" smtClean="0"/>
              <a:t>二酸化炭素濃度測定器を整備している施設においては、二酸化炭素濃度を</a:t>
            </a:r>
            <a:r>
              <a:rPr kumimoji="1" lang="en-US" altLang="ja-JP" dirty="0" smtClean="0"/>
              <a:t>1000ppm</a:t>
            </a:r>
            <a:r>
              <a:rPr kumimoji="1" lang="ja-JP" altLang="en-US" dirty="0" smtClean="0"/>
              <a:t>以下を維持できているか確認することも一つの方法です。</a:t>
            </a:r>
            <a:endParaRPr kumimoji="1" lang="en-US" altLang="ja-JP" dirty="0" smtClean="0"/>
          </a:p>
          <a:p>
            <a:endParaRPr kumimoji="1" lang="en-US" altLang="ja-JP" dirty="0" smtClean="0"/>
          </a:p>
          <a:p>
            <a:r>
              <a:rPr kumimoji="1" lang="ja-JP" altLang="en-US" dirty="0" smtClean="0"/>
              <a:t>また共有スペースや利用者の居室だけでなく、職員の更衣室や休憩室、送迎車など一時的に人の集まる空間の換気も忘れずに行うようにしてください。</a:t>
            </a:r>
            <a:endParaRPr kumimoji="1" lang="en-US" altLang="ja-JP" dirty="0" smtClean="0"/>
          </a:p>
        </p:txBody>
      </p:sp>
      <p:pic>
        <p:nvPicPr>
          <p:cNvPr id="3" name="スライド１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5074" y="208807"/>
            <a:ext cx="487363" cy="487363"/>
          </a:xfrm>
          <a:prstGeom prst="rect">
            <a:avLst/>
          </a:prstGeom>
        </p:spPr>
      </p:pic>
    </p:spTree>
    <p:extLst>
      <p:ext uri="{BB962C8B-B14F-4D97-AF65-F5344CB8AC3E}">
        <p14:creationId xmlns:p14="http://schemas.microsoft.com/office/powerpoint/2010/main" val="3019649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06860" y="6581001"/>
            <a:ext cx="10484528" cy="276999"/>
          </a:xfrm>
          <a:prstGeom prst="rect">
            <a:avLst/>
          </a:prstGeom>
          <a:noFill/>
        </p:spPr>
        <p:txBody>
          <a:bodyPr wrap="square" rtlCol="0">
            <a:spAutoFit/>
          </a:bodyPr>
          <a:lstStyle/>
          <a:p>
            <a:r>
              <a:rPr kumimoji="1" lang="ja-JP" altLang="en-US" sz="1200" dirty="0"/>
              <a:t>出典：内閣官房ホームページ　新型コロナウイルス感染症対策</a:t>
            </a:r>
            <a:r>
              <a:rPr kumimoji="1" lang="ja-JP" altLang="en-US" sz="1200" dirty="0" smtClean="0"/>
              <a:t>分科会資料（令和</a:t>
            </a:r>
            <a:r>
              <a:rPr kumimoji="1" lang="en-US" altLang="ja-JP" sz="1200" dirty="0" smtClean="0"/>
              <a:t>4</a:t>
            </a:r>
            <a:r>
              <a:rPr kumimoji="1" lang="ja-JP" altLang="en-US" sz="1200" dirty="0" smtClean="0"/>
              <a:t>年</a:t>
            </a:r>
            <a:r>
              <a:rPr kumimoji="1" lang="en-US" altLang="ja-JP" sz="1200" dirty="0" smtClean="0"/>
              <a:t>7</a:t>
            </a:r>
            <a:r>
              <a:rPr kumimoji="1" lang="ja-JP" altLang="en-US" sz="1200" dirty="0" smtClean="0"/>
              <a:t>月</a:t>
            </a:r>
            <a:r>
              <a:rPr kumimoji="1" lang="en-US" altLang="ja-JP" sz="1200" dirty="0" smtClean="0"/>
              <a:t>14</a:t>
            </a:r>
            <a:r>
              <a:rPr kumimoji="1" lang="ja-JP" altLang="en-US" sz="1200" dirty="0" smtClean="0"/>
              <a:t>日）</a:t>
            </a:r>
            <a:r>
              <a:rPr kumimoji="1" lang="en-US" altLang="ja-JP" sz="1200" dirty="0" smtClean="0"/>
              <a:t>https</a:t>
            </a:r>
            <a:r>
              <a:rPr kumimoji="1" lang="en-US" altLang="ja-JP" sz="1200" dirty="0"/>
              <a:t>://www.cas.go.jp/jp/seisaku/ful/taisakusuisin.html</a:t>
            </a:r>
            <a:endParaRPr kumimoji="1" lang="ja-JP" altLang="en-US" sz="1200" dirty="0"/>
          </a:p>
        </p:txBody>
      </p:sp>
      <p:grpSp>
        <p:nvGrpSpPr>
          <p:cNvPr id="9" name="グループ化 8"/>
          <p:cNvGrpSpPr/>
          <p:nvPr/>
        </p:nvGrpSpPr>
        <p:grpSpPr>
          <a:xfrm>
            <a:off x="1606860" y="203430"/>
            <a:ext cx="9514474" cy="6090837"/>
            <a:chOff x="1606860" y="203430"/>
            <a:chExt cx="9514474" cy="6090837"/>
          </a:xfrm>
        </p:grpSpPr>
        <p:grpSp>
          <p:nvGrpSpPr>
            <p:cNvPr id="5" name="グループ化 4"/>
            <p:cNvGrpSpPr/>
            <p:nvPr/>
          </p:nvGrpSpPr>
          <p:grpSpPr>
            <a:xfrm>
              <a:off x="1606860" y="203430"/>
              <a:ext cx="9514474" cy="6090837"/>
              <a:chOff x="1917577" y="3017721"/>
              <a:chExt cx="7315200" cy="3368040"/>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577" y="3017721"/>
                <a:ext cx="7315200" cy="3368040"/>
              </a:xfrm>
              <a:prstGeom prst="rect">
                <a:avLst/>
              </a:prstGeom>
            </p:spPr>
          </p:pic>
          <p:sp>
            <p:nvSpPr>
              <p:cNvPr id="7" name="正方形/長方形 6"/>
              <p:cNvSpPr/>
              <p:nvPr/>
            </p:nvSpPr>
            <p:spPr>
              <a:xfrm>
                <a:off x="9117367" y="5980954"/>
                <a:ext cx="115410" cy="35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flipH="1">
              <a:off x="10491833" y="5672831"/>
              <a:ext cx="479394" cy="489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 name="スライド１４">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4254" y="203430"/>
            <a:ext cx="487363" cy="487363"/>
          </a:xfrm>
          <a:prstGeom prst="rect">
            <a:avLst/>
          </a:prstGeom>
        </p:spPr>
      </p:pic>
    </p:spTree>
    <p:extLst>
      <p:ext uri="{BB962C8B-B14F-4D97-AF65-F5344CB8AC3E}">
        <p14:creationId xmlns:p14="http://schemas.microsoft.com/office/powerpoint/2010/main" val="289063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空間の分離</a:t>
            </a:r>
            <a:r>
              <a:rPr lang="ja-JP" altLang="en-US" dirty="0" smtClean="0"/>
              <a:t>（ゾーニング）</a:t>
            </a:r>
            <a:endParaRPr kumimoji="1" lang="ja-JP" altLang="en-US" dirty="0"/>
          </a:p>
        </p:txBody>
      </p:sp>
      <p:sp>
        <p:nvSpPr>
          <p:cNvPr id="4" name="テキスト ボックス 3"/>
          <p:cNvSpPr txBox="1"/>
          <p:nvPr/>
        </p:nvSpPr>
        <p:spPr>
          <a:xfrm>
            <a:off x="1003177" y="1411390"/>
            <a:ext cx="10426823" cy="3693319"/>
          </a:xfrm>
          <a:prstGeom prst="rect">
            <a:avLst/>
          </a:prstGeom>
          <a:noFill/>
        </p:spPr>
        <p:txBody>
          <a:bodyPr wrap="square" rtlCol="0">
            <a:spAutoFit/>
          </a:bodyPr>
          <a:lstStyle/>
          <a:p>
            <a:r>
              <a:rPr kumimoji="1" lang="ja-JP" altLang="en-US" dirty="0" smtClean="0"/>
              <a:t>感染者のいる空間と、その他の利用者や職員とで空間を共有しないよう場所をわけて感染拡大を防止する方法です。</a:t>
            </a:r>
            <a:endParaRPr kumimoji="1" lang="en-US" altLang="ja-JP" dirty="0" smtClean="0"/>
          </a:p>
          <a:p>
            <a:r>
              <a:rPr kumimoji="1" lang="ja-JP" altLang="en-US" dirty="0"/>
              <a:t>施設内の感染症発生状況に応じて、適切なゾーニングを行うことが重要です。</a:t>
            </a:r>
            <a:endParaRPr kumimoji="1" lang="en-US" altLang="ja-JP" dirty="0"/>
          </a:p>
          <a:p>
            <a:endParaRPr kumimoji="1" lang="en-US" altLang="ja-JP" dirty="0" smtClean="0"/>
          </a:p>
          <a:p>
            <a:endParaRPr kumimoji="1" lang="en-US" altLang="ja-JP" dirty="0" smtClean="0"/>
          </a:p>
          <a:p>
            <a:r>
              <a:rPr kumimoji="1" lang="ja-JP" altLang="en-US" dirty="0" smtClean="0"/>
              <a:t>感染者は可能な限り個室管理とし、専用のトイレを設置するなど感染者と非感染者が接触しないよう部屋の環境を整えます。</a:t>
            </a:r>
            <a:endParaRPr kumimoji="1" lang="en-US" altLang="ja-JP" dirty="0" smtClean="0"/>
          </a:p>
          <a:p>
            <a:r>
              <a:rPr kumimoji="1" lang="ja-JP" altLang="en-US" dirty="0" smtClean="0"/>
              <a:t>感染者が複数いる場合は、感染者をコホーティング（感染者同士で大部屋を利用）することでの対応も可能です。</a:t>
            </a:r>
            <a:endParaRPr kumimoji="1" lang="en-US" altLang="ja-JP" dirty="0" smtClean="0"/>
          </a:p>
          <a:p>
            <a:r>
              <a:rPr kumimoji="1" lang="ja-JP" altLang="en-US" dirty="0" smtClean="0"/>
              <a:t>また施設によって部屋の構造はさまざまであり、必要に応じてベランダ等を活用することもできます。平常時から施設内に菌やウイルスを持ち込まないような配置を考えておきます。</a:t>
            </a:r>
            <a:endParaRPr kumimoji="1" lang="en-US" altLang="ja-JP" dirty="0" smtClean="0"/>
          </a:p>
          <a:p>
            <a:endParaRPr kumimoji="1" lang="en-US" altLang="ja-JP" dirty="0" smtClean="0"/>
          </a:p>
          <a:p>
            <a:endParaRPr kumimoji="1" lang="en-US" altLang="ja-JP" dirty="0" smtClean="0"/>
          </a:p>
        </p:txBody>
      </p:sp>
      <p:pic>
        <p:nvPicPr>
          <p:cNvPr id="3" name="スライド１５">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8339" y="276900"/>
            <a:ext cx="487363" cy="487363"/>
          </a:xfrm>
          <a:prstGeom prst="rect">
            <a:avLst/>
          </a:prstGeom>
        </p:spPr>
      </p:pic>
    </p:spTree>
    <p:extLst>
      <p:ext uri="{BB962C8B-B14F-4D97-AF65-F5344CB8AC3E}">
        <p14:creationId xmlns:p14="http://schemas.microsoft.com/office/powerpoint/2010/main" val="2116750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5">
            <a:extLst>
              <a:ext uri="{28A0092B-C50C-407E-A947-70E740481C1C}">
                <a14:useLocalDpi xmlns:a14="http://schemas.microsoft.com/office/drawing/2010/main" val="0"/>
              </a:ext>
            </a:extLst>
          </a:blip>
          <a:srcRect t="9496"/>
          <a:stretch/>
        </p:blipFill>
        <p:spPr>
          <a:xfrm>
            <a:off x="905256" y="621792"/>
            <a:ext cx="10956544" cy="5577840"/>
          </a:xfrm>
          <a:prstGeom prst="rect">
            <a:avLst/>
          </a:prstGeom>
        </p:spPr>
      </p:pic>
      <p:sp>
        <p:nvSpPr>
          <p:cNvPr id="5" name="テキスト ボックス 4"/>
          <p:cNvSpPr txBox="1"/>
          <p:nvPr/>
        </p:nvSpPr>
        <p:spPr>
          <a:xfrm>
            <a:off x="905256" y="6507849"/>
            <a:ext cx="11040437" cy="276999"/>
          </a:xfrm>
          <a:prstGeom prst="rect">
            <a:avLst/>
          </a:prstGeom>
          <a:noFill/>
        </p:spPr>
        <p:txBody>
          <a:bodyPr wrap="square" rtlCol="0">
            <a:spAutoFit/>
          </a:bodyPr>
          <a:lstStyle/>
          <a:p>
            <a:r>
              <a:rPr kumimoji="1" lang="ja-JP" altLang="en-US" sz="1200" dirty="0" smtClean="0"/>
              <a:t>出典：厚生労働省</a:t>
            </a:r>
            <a:r>
              <a:rPr kumimoji="1" lang="ja-JP" altLang="en-US" sz="1200" dirty="0"/>
              <a:t>　第</a:t>
            </a:r>
            <a:r>
              <a:rPr kumimoji="1" lang="en-US" altLang="ja-JP" sz="1200" dirty="0"/>
              <a:t>87</a:t>
            </a:r>
            <a:r>
              <a:rPr kumimoji="1" lang="ja-JP" altLang="en-US" sz="1200" dirty="0"/>
              <a:t>回新型コロナウイルス感染症対策アドバイザリーボード（令和</a:t>
            </a:r>
            <a:r>
              <a:rPr kumimoji="1" lang="en-US" altLang="ja-JP" sz="1200" dirty="0"/>
              <a:t>4</a:t>
            </a:r>
            <a:r>
              <a:rPr kumimoji="1" lang="ja-JP" altLang="en-US" sz="1200" dirty="0"/>
              <a:t>年</a:t>
            </a:r>
            <a:r>
              <a:rPr kumimoji="1" lang="en-US" altLang="ja-JP" sz="1200" dirty="0"/>
              <a:t>6</a:t>
            </a:r>
            <a:r>
              <a:rPr kumimoji="1" lang="ja-JP" altLang="en-US" sz="1200" dirty="0"/>
              <a:t>月</a:t>
            </a:r>
            <a:r>
              <a:rPr kumimoji="1" lang="en-US" altLang="ja-JP" sz="1200" dirty="0"/>
              <a:t>8</a:t>
            </a:r>
            <a:r>
              <a:rPr kumimoji="1" lang="ja-JP" altLang="en-US" sz="1200" dirty="0" smtClean="0"/>
              <a:t>日）</a:t>
            </a:r>
            <a:r>
              <a:rPr kumimoji="1" lang="en-US" altLang="ja-JP" sz="1200" dirty="0" smtClean="0"/>
              <a:t>https</a:t>
            </a:r>
            <a:r>
              <a:rPr kumimoji="1" lang="en-US" altLang="ja-JP" sz="1200" dirty="0"/>
              <a:t>://www.mhlw.go.jp/content/10900000/000948595.pdf</a:t>
            </a:r>
            <a:endParaRPr kumimoji="1" lang="ja-JP" altLang="en-US" dirty="0"/>
          </a:p>
        </p:txBody>
      </p:sp>
      <p:pic>
        <p:nvPicPr>
          <p:cNvPr id="2" name="スライド１６">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4437" y="69893"/>
            <a:ext cx="487363" cy="487363"/>
          </a:xfrm>
          <a:prstGeom prst="rect">
            <a:avLst/>
          </a:prstGeom>
        </p:spPr>
      </p:pic>
      <p:sp>
        <p:nvSpPr>
          <p:cNvPr id="3" name="正方形/長方形 2"/>
          <p:cNvSpPr/>
          <p:nvPr/>
        </p:nvSpPr>
        <p:spPr>
          <a:xfrm>
            <a:off x="8100508" y="1108038"/>
            <a:ext cx="2926080" cy="172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43451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平常時からの取り組みが大切</a:t>
            </a:r>
            <a:endParaRPr kumimoji="1" lang="ja-JP" altLang="en-US" dirty="0"/>
          </a:p>
        </p:txBody>
      </p:sp>
      <p:sp>
        <p:nvSpPr>
          <p:cNvPr id="4" name="テキスト ボックス 3"/>
          <p:cNvSpPr txBox="1"/>
          <p:nvPr/>
        </p:nvSpPr>
        <p:spPr>
          <a:xfrm>
            <a:off x="1127427" y="1359586"/>
            <a:ext cx="10426823" cy="4585871"/>
          </a:xfrm>
          <a:prstGeom prst="rect">
            <a:avLst/>
          </a:prstGeom>
          <a:noFill/>
        </p:spPr>
        <p:txBody>
          <a:bodyPr wrap="square" rtlCol="0">
            <a:spAutoFit/>
          </a:bodyPr>
          <a:lstStyle/>
          <a:p>
            <a:r>
              <a:rPr kumimoji="1" lang="ja-JP" altLang="en-US" dirty="0" smtClean="0"/>
              <a:t>施設内で感染症が発生し、初動対応が遅れるとすぐに感染が広がってしまいます。</a:t>
            </a:r>
            <a:endParaRPr kumimoji="1" lang="en-US" altLang="ja-JP" dirty="0" smtClean="0"/>
          </a:p>
          <a:p>
            <a:r>
              <a:rPr kumimoji="1" lang="ja-JP" altLang="en-US" dirty="0" smtClean="0"/>
              <a:t>いつ、どんな感染症が発生してもすべての職員が対応できるように準備しておくことが重要です。</a:t>
            </a:r>
            <a:endParaRPr kumimoji="1" lang="en-US" altLang="ja-JP" dirty="0"/>
          </a:p>
          <a:p>
            <a:endParaRPr kumimoji="1" lang="en-US" altLang="ja-JP" dirty="0" smtClean="0"/>
          </a:p>
          <a:p>
            <a:endParaRPr kumimoji="1" lang="en-US" altLang="ja-JP" dirty="0" smtClean="0"/>
          </a:p>
          <a:p>
            <a:r>
              <a:rPr kumimoji="1" lang="ja-JP" altLang="en-US" dirty="0" smtClean="0"/>
              <a:t>具体的な対応として</a:t>
            </a:r>
            <a:r>
              <a:rPr kumimoji="1" lang="en-US" altLang="ja-JP" dirty="0" smtClean="0"/>
              <a:t>…</a:t>
            </a:r>
          </a:p>
          <a:p>
            <a:endParaRPr kumimoji="1" lang="en-US" altLang="ja-JP" dirty="0"/>
          </a:p>
          <a:p>
            <a:r>
              <a:rPr kumimoji="1" lang="ja-JP" altLang="en-US" sz="2000" dirty="0" smtClean="0"/>
              <a:t>①各施設において</a:t>
            </a:r>
            <a:r>
              <a:rPr kumimoji="1" lang="ja-JP" altLang="en-US" sz="2000" b="1" dirty="0" smtClean="0"/>
              <a:t>感染症対策マニュアルを整備</a:t>
            </a:r>
            <a:r>
              <a:rPr kumimoji="1" lang="ja-JP" altLang="en-US" sz="2000" dirty="0" smtClean="0"/>
              <a:t>し、</a:t>
            </a:r>
            <a:r>
              <a:rPr kumimoji="1" lang="ja-JP" altLang="en-US" sz="2000" b="1" dirty="0" smtClean="0"/>
              <a:t>定期的に見直す</a:t>
            </a:r>
            <a:r>
              <a:rPr kumimoji="1" lang="ja-JP" altLang="en-US" sz="2000" dirty="0" smtClean="0"/>
              <a:t>こと</a:t>
            </a:r>
            <a:endParaRPr kumimoji="1" lang="en-US" altLang="ja-JP" sz="2000" dirty="0" smtClean="0"/>
          </a:p>
          <a:p>
            <a:r>
              <a:rPr kumimoji="1" lang="ja-JP" altLang="en-US" sz="2000" dirty="0" smtClean="0"/>
              <a:t>②</a:t>
            </a:r>
            <a:r>
              <a:rPr kumimoji="1" lang="ja-JP" altLang="en-US" sz="2000" b="1" dirty="0" smtClean="0"/>
              <a:t>職員研修等で対応方法を習得</a:t>
            </a:r>
            <a:r>
              <a:rPr kumimoji="1" lang="ja-JP" altLang="en-US" sz="2000" dirty="0" smtClean="0"/>
              <a:t>しておくこと</a:t>
            </a:r>
            <a:endParaRPr kumimoji="1" lang="en-US" altLang="ja-JP" sz="2000" dirty="0" smtClean="0"/>
          </a:p>
          <a:p>
            <a:r>
              <a:rPr kumimoji="1" lang="ja-JP" altLang="en-US" sz="2000" dirty="0" smtClean="0"/>
              <a:t>③対応に必要な</a:t>
            </a:r>
            <a:r>
              <a:rPr kumimoji="1" lang="ja-JP" altLang="en-US" sz="2000" b="1" dirty="0" smtClean="0"/>
              <a:t>物品の位置を事前に確認</a:t>
            </a:r>
            <a:r>
              <a:rPr kumimoji="1" lang="ja-JP" altLang="en-US" sz="2000" dirty="0" smtClean="0"/>
              <a:t>しておくこと</a:t>
            </a:r>
            <a:endParaRPr kumimoji="1" lang="en-US" altLang="ja-JP" sz="2000" dirty="0" smtClean="0"/>
          </a:p>
          <a:p>
            <a:r>
              <a:rPr kumimoji="1" lang="ja-JP" altLang="en-US" sz="2000" dirty="0" smtClean="0"/>
              <a:t>④</a:t>
            </a:r>
            <a:r>
              <a:rPr kumimoji="1" lang="ja-JP" altLang="en-US" sz="2000" b="1" dirty="0" smtClean="0"/>
              <a:t>最新の地域の感染症流行状況を日々把握</a:t>
            </a:r>
            <a:r>
              <a:rPr kumimoji="1" lang="ja-JP" altLang="en-US" sz="2000" dirty="0" smtClean="0"/>
              <a:t>すること</a:t>
            </a:r>
            <a:endParaRPr kumimoji="1" lang="en-US" altLang="ja-JP" sz="2000" dirty="0" smtClean="0"/>
          </a:p>
          <a:p>
            <a:r>
              <a:rPr kumimoji="1" lang="ja-JP" altLang="en-US" sz="2000" dirty="0" smtClean="0"/>
              <a:t>⑤</a:t>
            </a:r>
            <a:r>
              <a:rPr kumimoji="1" lang="ja-JP" altLang="en-US" sz="2000" b="1" dirty="0" smtClean="0"/>
              <a:t>職員および利用者の日々の健康状態を把握し、記録</a:t>
            </a:r>
            <a:r>
              <a:rPr kumimoji="1" lang="ja-JP" altLang="en-US" sz="2000" dirty="0" smtClean="0"/>
              <a:t>しておくこと</a:t>
            </a:r>
            <a:endParaRPr kumimoji="1" lang="en-US" altLang="ja-JP" sz="2000" dirty="0" smtClean="0"/>
          </a:p>
          <a:p>
            <a:r>
              <a:rPr kumimoji="1" lang="ja-JP" altLang="en-US" sz="2400" dirty="0"/>
              <a:t>　</a:t>
            </a:r>
            <a:r>
              <a:rPr kumimoji="1" lang="en-US" altLang="ja-JP" sz="2400" dirty="0" smtClean="0"/>
              <a:t>※</a:t>
            </a:r>
            <a:r>
              <a:rPr kumimoji="1" lang="ja-JP" altLang="en-US" sz="2000" u="sng" dirty="0" smtClean="0"/>
              <a:t>定期健康診断の受診結果</a:t>
            </a:r>
            <a:r>
              <a:rPr kumimoji="1" lang="ja-JP" altLang="en-US" sz="2000" dirty="0" smtClean="0"/>
              <a:t>や</a:t>
            </a:r>
            <a:r>
              <a:rPr kumimoji="1" lang="ja-JP" altLang="en-US" sz="2000" u="sng" dirty="0" smtClean="0"/>
              <a:t>予防接種歴</a:t>
            </a:r>
            <a:r>
              <a:rPr kumimoji="1" lang="ja-JP" altLang="en-US" sz="2000" dirty="0" smtClean="0"/>
              <a:t>の管理も重要です</a:t>
            </a:r>
            <a:endParaRPr kumimoji="1" lang="en-US" altLang="ja-JP" sz="2000" dirty="0" smtClean="0"/>
          </a:p>
          <a:p>
            <a:endParaRPr kumimoji="1" lang="en-US" altLang="ja-JP" sz="2400" dirty="0"/>
          </a:p>
          <a:p>
            <a:r>
              <a:rPr kumimoji="1" lang="ja-JP" altLang="en-US" dirty="0" smtClean="0"/>
              <a:t>施設内の感染症の発生を完全に抑えることは難しいですが、平常時からの備えによって感染拡大を最小限に抑えることができます。</a:t>
            </a:r>
            <a:endParaRPr kumimoji="1" lang="en-US" altLang="ja-JP" dirty="0" smtClean="0"/>
          </a:p>
        </p:txBody>
      </p:sp>
      <p:pic>
        <p:nvPicPr>
          <p:cNvPr id="3" name="スライド１７">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0568" y="382385"/>
            <a:ext cx="487363" cy="487363"/>
          </a:xfrm>
          <a:prstGeom prst="rect">
            <a:avLst/>
          </a:prstGeom>
        </p:spPr>
      </p:pic>
    </p:spTree>
    <p:extLst>
      <p:ext uri="{BB962C8B-B14F-4D97-AF65-F5344CB8AC3E}">
        <p14:creationId xmlns:p14="http://schemas.microsoft.com/office/powerpoint/2010/main" val="507374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136342" y="2625620"/>
            <a:ext cx="10564427" cy="1926455"/>
          </a:xfrm>
          <a:prstGeom prst="rect">
            <a:avLst/>
          </a:prstGeom>
          <a:solidFill>
            <a:schemeClr val="accent4">
              <a:lumMod val="20000"/>
              <a:lumOff val="80000"/>
            </a:schemeClr>
          </a:solidFill>
          <a:ln>
            <a:solidFill>
              <a:srgbClr val="00B050"/>
            </a:solidFill>
          </a:ln>
        </p:spPr>
        <p:txBody>
          <a:bodyPr wrap="square" rtlCol="0">
            <a:spAutoFit/>
          </a:bodyPr>
          <a:lstStyle/>
          <a:p>
            <a:endParaRPr kumimoji="1" lang="ja-JP" altLang="en-US" dirty="0"/>
          </a:p>
        </p:txBody>
      </p:sp>
      <p:sp>
        <p:nvSpPr>
          <p:cNvPr id="2" name="タイトル 1"/>
          <p:cNvSpPr>
            <a:spLocks noGrp="1"/>
          </p:cNvSpPr>
          <p:nvPr>
            <p:ph type="title"/>
          </p:nvPr>
        </p:nvSpPr>
        <p:spPr/>
        <p:txBody>
          <a:bodyPr/>
          <a:lstStyle/>
          <a:p>
            <a:r>
              <a:rPr kumimoji="1" lang="ja-JP" altLang="en-US" dirty="0" smtClean="0"/>
              <a:t>西宮市保健所での取り組み</a:t>
            </a:r>
            <a:endParaRPr kumimoji="1" lang="ja-JP" altLang="en-US" dirty="0"/>
          </a:p>
        </p:txBody>
      </p:sp>
      <p:sp>
        <p:nvSpPr>
          <p:cNvPr id="4" name="テキスト ボックス 3"/>
          <p:cNvSpPr txBox="1"/>
          <p:nvPr/>
        </p:nvSpPr>
        <p:spPr>
          <a:xfrm>
            <a:off x="967666" y="1258952"/>
            <a:ext cx="10733103" cy="5324535"/>
          </a:xfrm>
          <a:prstGeom prst="rect">
            <a:avLst/>
          </a:prstGeom>
          <a:noFill/>
        </p:spPr>
        <p:txBody>
          <a:bodyPr wrap="square" rtlCol="0">
            <a:spAutoFit/>
          </a:bodyPr>
          <a:lstStyle/>
          <a:p>
            <a:r>
              <a:rPr kumimoji="1" lang="ja-JP" altLang="en-US" b="1" dirty="0" smtClean="0"/>
              <a:t>〇感染症集団発生時の報告について</a:t>
            </a:r>
            <a:endParaRPr kumimoji="1" lang="en-US" altLang="ja-JP" b="1" dirty="0" smtClean="0"/>
          </a:p>
          <a:p>
            <a:r>
              <a:rPr lang="ja-JP" altLang="en-US" dirty="0"/>
              <a:t>社会福祉施設等の施設長は、厚生労働省</a:t>
            </a:r>
            <a:r>
              <a:rPr lang="ja-JP" altLang="en-US" dirty="0" smtClean="0"/>
              <a:t>通知（</a:t>
            </a:r>
            <a:r>
              <a:rPr lang="ja-JP" altLang="en-US" dirty="0"/>
              <a:t>平成 </a:t>
            </a:r>
            <a:r>
              <a:rPr lang="en-US" altLang="ja-JP" dirty="0"/>
              <a:t>17 </a:t>
            </a:r>
            <a:r>
              <a:rPr lang="ja-JP" altLang="en-US" dirty="0"/>
              <a:t>年２月 </a:t>
            </a:r>
            <a:r>
              <a:rPr lang="en-US" altLang="ja-JP" dirty="0"/>
              <a:t>22 </a:t>
            </a:r>
            <a:r>
              <a:rPr lang="ja-JP" altLang="en-US" dirty="0" smtClean="0"/>
              <a:t>日老発第</a:t>
            </a:r>
            <a:r>
              <a:rPr lang="en-US" altLang="ja-JP" dirty="0" smtClean="0"/>
              <a:t>0222001</a:t>
            </a:r>
            <a:r>
              <a:rPr lang="ja-JP" altLang="en-US" dirty="0" smtClean="0"/>
              <a:t>号、</a:t>
            </a:r>
            <a:r>
              <a:rPr lang="ja-JP" altLang="en-US" dirty="0"/>
              <a:t>雇児発第 </a:t>
            </a:r>
            <a:r>
              <a:rPr lang="en-US" altLang="ja-JP" dirty="0"/>
              <a:t>0222001 </a:t>
            </a:r>
            <a:r>
              <a:rPr lang="ja-JP" altLang="en-US" dirty="0"/>
              <a:t>号、社援発第 </a:t>
            </a:r>
            <a:r>
              <a:rPr lang="en-US" altLang="ja-JP" dirty="0"/>
              <a:t>0222002 </a:t>
            </a:r>
            <a:r>
              <a:rPr lang="ja-JP" altLang="en-US" dirty="0"/>
              <a:t>号等</a:t>
            </a:r>
            <a:r>
              <a:rPr lang="ja-JP" altLang="en-US" dirty="0" smtClean="0"/>
              <a:t>）に</a:t>
            </a:r>
            <a:r>
              <a:rPr lang="ja-JP" altLang="en-US" dirty="0"/>
              <a:t>基づき、下記の報告基準を満たす場合に</a:t>
            </a:r>
            <a:r>
              <a:rPr lang="ja-JP" altLang="en-US" dirty="0" smtClean="0"/>
              <a:t>は保健所</a:t>
            </a:r>
            <a:r>
              <a:rPr lang="ja-JP" altLang="en-US" dirty="0"/>
              <a:t>へ報告をお願いします。</a:t>
            </a:r>
            <a:endParaRPr kumimoji="1" lang="en-US" altLang="ja-JP" dirty="0" smtClean="0"/>
          </a:p>
          <a:p>
            <a:endParaRPr kumimoji="1" lang="en-US" altLang="ja-JP" dirty="0"/>
          </a:p>
          <a:p>
            <a:r>
              <a:rPr kumimoji="1" lang="en-US" altLang="ja-JP" sz="1600" dirty="0" smtClean="0"/>
              <a:t>【</a:t>
            </a:r>
            <a:r>
              <a:rPr kumimoji="1" lang="ja-JP" altLang="en-US" sz="1600" dirty="0" smtClean="0"/>
              <a:t>報告基準</a:t>
            </a:r>
            <a:r>
              <a:rPr kumimoji="1" lang="en-US" altLang="ja-JP" sz="1600" dirty="0" smtClean="0"/>
              <a:t>】</a:t>
            </a:r>
            <a:endParaRPr kumimoji="1" lang="ja-JP" altLang="en-US" sz="1600" dirty="0"/>
          </a:p>
          <a:p>
            <a:r>
              <a:rPr kumimoji="1" lang="ja-JP" altLang="en-US" sz="1600" dirty="0" smtClean="0"/>
              <a:t>・同一</a:t>
            </a:r>
            <a:r>
              <a:rPr kumimoji="1" lang="ja-JP" altLang="en-US" sz="1600" dirty="0"/>
              <a:t>の感染症若しくは食中毒による又はそれらによると疑われる死亡者又は重篤患者が</a:t>
            </a:r>
            <a:r>
              <a:rPr kumimoji="1" lang="en-US" altLang="ja-JP" sz="1600" dirty="0"/>
              <a:t>1</a:t>
            </a:r>
            <a:r>
              <a:rPr kumimoji="1" lang="ja-JP" altLang="en-US" sz="1600" dirty="0"/>
              <a:t>週間に</a:t>
            </a:r>
            <a:r>
              <a:rPr kumimoji="1" lang="en-US" altLang="ja-JP" sz="1600" dirty="0"/>
              <a:t>2</a:t>
            </a:r>
            <a:r>
              <a:rPr kumimoji="1" lang="ja-JP" altLang="en-US" sz="1600" dirty="0"/>
              <a:t>名以上発生</a:t>
            </a:r>
            <a:r>
              <a:rPr kumimoji="1" lang="ja-JP" altLang="en-US" sz="1600" dirty="0" smtClean="0"/>
              <a:t>した</a:t>
            </a:r>
            <a:endParaRPr kumimoji="1" lang="en-US" altLang="ja-JP" sz="1600" dirty="0" smtClean="0"/>
          </a:p>
          <a:p>
            <a:r>
              <a:rPr kumimoji="1" lang="ja-JP" altLang="en-US" sz="1600" dirty="0"/>
              <a:t>　</a:t>
            </a:r>
            <a:r>
              <a:rPr kumimoji="1" lang="ja-JP" altLang="en-US" sz="1600" dirty="0" smtClean="0"/>
              <a:t>場合</a:t>
            </a:r>
            <a:endParaRPr kumimoji="1" lang="ja-JP" altLang="en-US" sz="1600" dirty="0"/>
          </a:p>
          <a:p>
            <a:r>
              <a:rPr kumimoji="1" lang="ja-JP" altLang="en-US" sz="1600" dirty="0" smtClean="0"/>
              <a:t>・同一</a:t>
            </a:r>
            <a:r>
              <a:rPr kumimoji="1" lang="ja-JP" altLang="en-US" sz="1600" dirty="0"/>
              <a:t>の感染症若しくは食中毒の患者又はそれらが疑われる者が</a:t>
            </a:r>
            <a:r>
              <a:rPr kumimoji="1" lang="en-US" altLang="ja-JP" sz="1600" b="1" dirty="0">
                <a:solidFill>
                  <a:srgbClr val="FF0000"/>
                </a:solidFill>
              </a:rPr>
              <a:t>10</a:t>
            </a:r>
            <a:r>
              <a:rPr kumimoji="1" lang="ja-JP" altLang="en-US" sz="1600" b="1" dirty="0">
                <a:solidFill>
                  <a:srgbClr val="FF0000"/>
                </a:solidFill>
              </a:rPr>
              <a:t>名以上</a:t>
            </a:r>
            <a:r>
              <a:rPr kumimoji="1" lang="ja-JP" altLang="en-US" sz="1600" dirty="0"/>
              <a:t>又は</a:t>
            </a:r>
            <a:r>
              <a:rPr kumimoji="1" lang="ja-JP" altLang="en-US" sz="1600" b="1" dirty="0">
                <a:solidFill>
                  <a:srgbClr val="FF0000"/>
                </a:solidFill>
              </a:rPr>
              <a:t>全利用者数の半数以上</a:t>
            </a:r>
            <a:r>
              <a:rPr kumimoji="1" lang="ja-JP" altLang="en-US" sz="1600" dirty="0"/>
              <a:t>発生した場合</a:t>
            </a:r>
          </a:p>
          <a:p>
            <a:r>
              <a:rPr kumimoji="1" lang="ja-JP" altLang="en-US" sz="1600" dirty="0" smtClean="0"/>
              <a:t>・上記</a:t>
            </a:r>
            <a:r>
              <a:rPr kumimoji="1" lang="en-US" altLang="ja-JP" sz="1600" dirty="0"/>
              <a:t>1</a:t>
            </a:r>
            <a:r>
              <a:rPr kumimoji="1" lang="ja-JP" altLang="en-US" sz="1600" dirty="0"/>
              <a:t>及び</a:t>
            </a:r>
            <a:r>
              <a:rPr kumimoji="1" lang="en-US" altLang="ja-JP" sz="1600" dirty="0"/>
              <a:t>2</a:t>
            </a:r>
            <a:r>
              <a:rPr kumimoji="1" lang="ja-JP" altLang="en-US" sz="1600" dirty="0"/>
              <a:t>に該当しない場合であっても、通常の発生動向を上回る感染症等の発生が疑われ、特に施設長が</a:t>
            </a:r>
            <a:r>
              <a:rPr kumimoji="1" lang="ja-JP" altLang="en-US" sz="1600" dirty="0" smtClean="0"/>
              <a:t>報告</a:t>
            </a:r>
            <a:endParaRPr kumimoji="1" lang="en-US" altLang="ja-JP" sz="1600" dirty="0" smtClean="0"/>
          </a:p>
          <a:p>
            <a:r>
              <a:rPr kumimoji="1" lang="ja-JP" altLang="en-US" sz="1600" dirty="0"/>
              <a:t>　</a:t>
            </a:r>
            <a:r>
              <a:rPr kumimoji="1" lang="ja-JP" altLang="en-US" sz="1600" dirty="0" smtClean="0"/>
              <a:t>を</a:t>
            </a:r>
            <a:r>
              <a:rPr kumimoji="1" lang="ja-JP" altLang="en-US" sz="1600" dirty="0"/>
              <a:t>必要と認めた場合</a:t>
            </a:r>
          </a:p>
          <a:p>
            <a:r>
              <a:rPr kumimoji="1" lang="ja-JP" altLang="en-US" sz="1600" dirty="0" smtClean="0"/>
              <a:t>　</a:t>
            </a:r>
            <a:r>
              <a:rPr kumimoji="1" lang="en-US" altLang="ja-JP" sz="1600" dirty="0" smtClean="0"/>
              <a:t>※</a:t>
            </a:r>
            <a:r>
              <a:rPr kumimoji="1" lang="ja-JP" altLang="en-US" sz="1600" dirty="0"/>
              <a:t>発生状況や経過を把握するため、電話でご連絡いただくとともに</a:t>
            </a:r>
            <a:r>
              <a:rPr kumimoji="1" lang="ja-JP" altLang="en-US" sz="1600" dirty="0" smtClean="0"/>
              <a:t>、所定の報告</a:t>
            </a:r>
            <a:r>
              <a:rPr kumimoji="1" lang="ja-JP" altLang="en-US" sz="1600" dirty="0"/>
              <a:t>様式をご提出ください</a:t>
            </a:r>
            <a:r>
              <a:rPr kumimoji="1" lang="ja-JP" altLang="en-US" sz="1600" dirty="0" smtClean="0"/>
              <a:t>。</a:t>
            </a:r>
            <a:endParaRPr kumimoji="1" lang="en-US" altLang="ja-JP" sz="1600" dirty="0" smtClean="0"/>
          </a:p>
          <a:p>
            <a:r>
              <a:rPr kumimoji="1" lang="ja-JP" altLang="en-US" dirty="0" smtClean="0"/>
              <a:t>　</a:t>
            </a:r>
            <a:endParaRPr kumimoji="1" lang="en-US" altLang="ja-JP" dirty="0" smtClean="0"/>
          </a:p>
          <a:p>
            <a:r>
              <a:rPr kumimoji="1" lang="ja-JP" altLang="en-US" sz="1600" dirty="0" smtClean="0"/>
              <a:t>　</a:t>
            </a:r>
            <a:endParaRPr kumimoji="1" lang="en-US" altLang="ja-JP" sz="1600" dirty="0" smtClean="0"/>
          </a:p>
          <a:p>
            <a:r>
              <a:rPr kumimoji="1" lang="ja-JP" altLang="en-US" sz="1600" dirty="0"/>
              <a:t>　</a:t>
            </a:r>
            <a:r>
              <a:rPr kumimoji="1" lang="ja-JP" altLang="en-US" sz="1600" dirty="0" smtClean="0"/>
              <a:t>★報告様式はこちら（西宮市ホームページ）</a:t>
            </a:r>
            <a:endParaRPr kumimoji="1" lang="en-US" altLang="ja-JP" sz="1600" dirty="0" smtClean="0"/>
          </a:p>
          <a:p>
            <a:r>
              <a:rPr kumimoji="1" lang="ja-JP" altLang="en-US" sz="1600" dirty="0" smtClean="0"/>
              <a:t>　　</a:t>
            </a:r>
            <a:r>
              <a:rPr kumimoji="1" lang="en-US" altLang="ja-JP" sz="1600" dirty="0" smtClean="0"/>
              <a:t>https</a:t>
            </a:r>
            <a:r>
              <a:rPr kumimoji="1" lang="en-US" altLang="ja-JP" sz="1600" dirty="0"/>
              <a:t>://</a:t>
            </a:r>
            <a:r>
              <a:rPr kumimoji="1" lang="en-US" altLang="ja-JP" sz="1600" dirty="0" smtClean="0"/>
              <a:t>www.nishi.or.jp/kenko/hokenjojoho/kansensho/other/gakkokansen.html</a:t>
            </a:r>
          </a:p>
          <a:p>
            <a:r>
              <a:rPr lang="ja-JP" altLang="en-US" sz="1600" dirty="0" smtClean="0"/>
              <a:t>　　ページ</a:t>
            </a:r>
            <a:r>
              <a:rPr lang="ja-JP" altLang="en-US" sz="1600" dirty="0"/>
              <a:t>番号：</a:t>
            </a:r>
            <a:r>
              <a:rPr lang="en-US" altLang="ja-JP" sz="1600" dirty="0"/>
              <a:t>31962516</a:t>
            </a:r>
            <a:endParaRPr kumimoji="1" lang="en-US" altLang="ja-JP" sz="1600" dirty="0"/>
          </a:p>
          <a:p>
            <a:r>
              <a:rPr kumimoji="1" lang="ja-JP" altLang="en-US" sz="1400" dirty="0" smtClean="0"/>
              <a:t>　　</a:t>
            </a:r>
            <a:r>
              <a:rPr kumimoji="1" lang="en-US" altLang="ja-JP" sz="1400" dirty="0" smtClean="0"/>
              <a:t>【</a:t>
            </a:r>
            <a:r>
              <a:rPr kumimoji="1" lang="ja-JP" altLang="en-US" sz="1400" dirty="0" smtClean="0"/>
              <a:t>提出先</a:t>
            </a:r>
            <a:r>
              <a:rPr kumimoji="1" lang="en-US" altLang="ja-JP" sz="1400" dirty="0" smtClean="0"/>
              <a:t>】</a:t>
            </a:r>
            <a:r>
              <a:rPr kumimoji="1" lang="ja-JP" altLang="en-US" sz="1400" dirty="0" smtClean="0"/>
              <a:t>西宮市保健所　保健予防課　感染症</a:t>
            </a:r>
            <a:r>
              <a:rPr kumimoji="1" lang="ja-JP" altLang="en-US" sz="1400" dirty="0"/>
              <a:t>予防チーム</a:t>
            </a:r>
          </a:p>
          <a:p>
            <a:r>
              <a:rPr kumimoji="1" lang="ja-JP" altLang="en-US" sz="1400" dirty="0" smtClean="0"/>
              <a:t>　　</a:t>
            </a:r>
            <a:r>
              <a:rPr kumimoji="1" lang="en-US" altLang="ja-JP" sz="1400" dirty="0" smtClean="0"/>
              <a:t>【</a:t>
            </a:r>
            <a:r>
              <a:rPr kumimoji="1" lang="ja-JP" altLang="en-US" sz="1400" dirty="0"/>
              <a:t>電話</a:t>
            </a:r>
            <a:r>
              <a:rPr kumimoji="1" lang="en-US" altLang="ja-JP" sz="1400" dirty="0"/>
              <a:t>】0798-26-3675</a:t>
            </a:r>
          </a:p>
          <a:p>
            <a:r>
              <a:rPr kumimoji="1" lang="ja-JP" altLang="en-US" sz="1400" dirty="0" smtClean="0"/>
              <a:t>　　</a:t>
            </a:r>
            <a:r>
              <a:rPr kumimoji="1" lang="en-US" altLang="ja-JP" sz="1400" dirty="0" smtClean="0"/>
              <a:t>【FAX】0798-33-1174</a:t>
            </a:r>
            <a:endParaRPr kumimoji="1" lang="en-US" altLang="ja-JP" sz="1400" dirty="0"/>
          </a:p>
          <a:p>
            <a:r>
              <a:rPr kumimoji="1" lang="ja-JP" altLang="en-US" sz="1400" dirty="0" smtClean="0"/>
              <a:t>　　</a:t>
            </a:r>
            <a:r>
              <a:rPr kumimoji="1" lang="en-US" altLang="ja-JP" sz="1400" dirty="0" smtClean="0"/>
              <a:t>【</a:t>
            </a:r>
            <a:r>
              <a:rPr kumimoji="1" lang="ja-JP" altLang="en-US" sz="1400" dirty="0"/>
              <a:t>メール</a:t>
            </a:r>
            <a:r>
              <a:rPr kumimoji="1" lang="en-US" altLang="ja-JP" sz="1400" dirty="0"/>
              <a:t>】</a:t>
            </a:r>
            <a:r>
              <a:rPr kumimoji="1" lang="en-US" altLang="ja-JP" sz="1400" dirty="0" smtClean="0"/>
              <a:t>hokenyobo@nishi.or.jp</a:t>
            </a:r>
            <a:endParaRPr kumimoji="1" lang="en-US" altLang="ja-JP" sz="1400" dirty="0"/>
          </a:p>
        </p:txBody>
      </p:sp>
      <p:pic>
        <p:nvPicPr>
          <p:cNvPr id="5" name="スライド１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1703" y="264167"/>
            <a:ext cx="487363" cy="487363"/>
          </a:xfrm>
          <a:prstGeom prst="rect">
            <a:avLst/>
          </a:prstGeom>
        </p:spPr>
      </p:pic>
    </p:spTree>
    <p:extLst>
      <p:ext uri="{BB962C8B-B14F-4D97-AF65-F5344CB8AC3E}">
        <p14:creationId xmlns:p14="http://schemas.microsoft.com/office/powerpoint/2010/main" val="3284157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25045" y="373507"/>
            <a:ext cx="10178322" cy="1492132"/>
          </a:xfrm>
        </p:spPr>
        <p:txBody>
          <a:bodyPr/>
          <a:lstStyle/>
          <a:p>
            <a:r>
              <a:rPr kumimoji="1" lang="ja-JP" altLang="en-US" dirty="0" smtClean="0"/>
              <a:t>感染対策の基本</a:t>
            </a:r>
            <a:endParaRPr kumimoji="1" lang="ja-JP" altLang="en-US" dirty="0"/>
          </a:p>
        </p:txBody>
      </p:sp>
      <p:sp>
        <p:nvSpPr>
          <p:cNvPr id="4" name="テキスト ボックス 3"/>
          <p:cNvSpPr txBox="1"/>
          <p:nvPr/>
        </p:nvSpPr>
        <p:spPr>
          <a:xfrm>
            <a:off x="923277" y="1322773"/>
            <a:ext cx="10626572" cy="2308324"/>
          </a:xfrm>
          <a:prstGeom prst="rect">
            <a:avLst/>
          </a:prstGeom>
          <a:noFill/>
        </p:spPr>
        <p:txBody>
          <a:bodyPr wrap="square" rtlCol="0">
            <a:spAutoFit/>
          </a:bodyPr>
          <a:lstStyle/>
          <a:p>
            <a:r>
              <a:rPr kumimoji="1" lang="ja-JP" altLang="en-US" dirty="0" smtClean="0"/>
              <a:t>感染が成立するためには、下記の３つの要素が必要です。</a:t>
            </a:r>
            <a:endParaRPr kumimoji="1" lang="en-US" altLang="ja-JP" dirty="0" smtClean="0"/>
          </a:p>
          <a:p>
            <a:r>
              <a:rPr kumimoji="1" lang="ja-JP" altLang="en-US" dirty="0"/>
              <a:t>これら</a:t>
            </a:r>
            <a:r>
              <a:rPr kumimoji="1" lang="ja-JP" altLang="en-US" dirty="0" smtClean="0"/>
              <a:t>の要素が成立しないように対策を講じることが、感染対策の基本となります。</a:t>
            </a:r>
            <a:endParaRPr kumimoji="1" lang="en-US" altLang="ja-JP" dirty="0" smtClean="0"/>
          </a:p>
          <a:p>
            <a:endParaRPr kumimoji="1" lang="en-US" altLang="ja-JP" dirty="0"/>
          </a:p>
          <a:p>
            <a:endParaRPr kumimoji="1" lang="en-US" altLang="ja-JP" dirty="0" smtClean="0"/>
          </a:p>
          <a:p>
            <a:endParaRPr kumimoji="1" lang="en-US" altLang="ja-JP" dirty="0" smtClean="0"/>
          </a:p>
          <a:p>
            <a:endParaRPr kumimoji="1" lang="en-US" altLang="ja-JP" dirty="0" smtClean="0"/>
          </a:p>
          <a:p>
            <a:endParaRPr kumimoji="1" lang="en-US" altLang="ja-JP" dirty="0"/>
          </a:p>
          <a:p>
            <a:endParaRPr kumimoji="1" lang="ja-JP" altLang="en-US" dirty="0"/>
          </a:p>
        </p:txBody>
      </p:sp>
      <p:pic>
        <p:nvPicPr>
          <p:cNvPr id="10" name="図 9"/>
          <p:cNvPicPr>
            <a:picLocks noChangeAspect="1"/>
          </p:cNvPicPr>
          <p:nvPr/>
        </p:nvPicPr>
        <p:blipFill>
          <a:blip r:embed="rId5"/>
          <a:stretch>
            <a:fillRect/>
          </a:stretch>
        </p:blipFill>
        <p:spPr>
          <a:xfrm>
            <a:off x="2648468" y="2243178"/>
            <a:ext cx="7331476" cy="4123955"/>
          </a:xfrm>
          <a:prstGeom prst="rect">
            <a:avLst/>
          </a:prstGeom>
        </p:spPr>
      </p:pic>
      <p:pic>
        <p:nvPicPr>
          <p:cNvPr id="3" name="スライド１">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6167" y="129825"/>
            <a:ext cx="487363" cy="487363"/>
          </a:xfrm>
          <a:prstGeom prst="rect">
            <a:avLst/>
          </a:prstGeom>
        </p:spPr>
      </p:pic>
    </p:spTree>
    <p:extLst>
      <p:ext uri="{BB962C8B-B14F-4D97-AF65-F5344CB8AC3E}">
        <p14:creationId xmlns:p14="http://schemas.microsoft.com/office/powerpoint/2010/main" val="1649621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1677" y="302486"/>
            <a:ext cx="10178322" cy="1492132"/>
          </a:xfrm>
        </p:spPr>
        <p:txBody>
          <a:bodyPr/>
          <a:lstStyle/>
          <a:p>
            <a:r>
              <a:rPr kumimoji="1" lang="ja-JP" altLang="en-US" dirty="0" smtClean="0"/>
              <a:t>西宮市保健所での取り組み</a:t>
            </a:r>
            <a:endParaRPr kumimoji="1" lang="ja-JP" altLang="en-US" dirty="0"/>
          </a:p>
        </p:txBody>
      </p:sp>
      <p:sp>
        <p:nvSpPr>
          <p:cNvPr id="4" name="テキスト ボックス 3"/>
          <p:cNvSpPr txBox="1"/>
          <p:nvPr/>
        </p:nvSpPr>
        <p:spPr>
          <a:xfrm>
            <a:off x="1058606" y="1200233"/>
            <a:ext cx="10564464" cy="59708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〇</a:t>
            </a:r>
            <a:r>
              <a:rPr kumimoji="1" lang="ja-JP" altLang="en-US" b="1" dirty="0" smtClean="0">
                <a:solidFill>
                  <a:srgbClr val="2A1A00"/>
                </a:solidFill>
                <a:latin typeface="Gill Sans MT" panose="020B0502020104020203"/>
                <a:ea typeface="メイリオ" panose="020B0604030504040204" pitchFamily="50" charset="-128"/>
              </a:rPr>
              <a:t>職員研修への</a:t>
            </a:r>
            <a:r>
              <a:rPr kumimoji="1" lang="ja-JP" altLang="en-US" sz="1800" b="1"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出前講座</a:t>
            </a:r>
            <a:endParaRPr kumimoji="1" lang="en-US" altLang="ja-JP" sz="1800" b="1"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solidFill>
                  <a:srgbClr val="2A1A00"/>
                </a:solidFill>
                <a:latin typeface="Gill Sans MT" panose="020B0502020104020203"/>
                <a:ea typeface="メイリオ" panose="020B0604030504040204" pitchFamily="50" charset="-128"/>
              </a:rPr>
              <a:t>保健予防課では、随時感染症対策についての相談を受け付けております。</a:t>
            </a:r>
            <a:endParaRPr kumimoji="1" lang="en-US" altLang="ja-JP" sz="180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必要に応じて</a:t>
            </a:r>
            <a:r>
              <a:rPr kumimoji="1" lang="ja-JP" altLang="en-US" noProof="0" dirty="0" smtClean="0">
                <a:solidFill>
                  <a:srgbClr val="2A1A00"/>
                </a:solidFill>
                <a:latin typeface="Gill Sans MT" panose="020B0502020104020203"/>
                <a:ea typeface="メイリオ" panose="020B0604030504040204" pitchFamily="50" charset="-128"/>
              </a:rPr>
              <a:t>施設内の職員</a:t>
            </a:r>
            <a:r>
              <a:rPr kumimoji="1" lang="ja-JP" altLang="en-US" dirty="0" smtClean="0">
                <a:solidFill>
                  <a:srgbClr val="2A1A00"/>
                </a:solidFill>
                <a:latin typeface="Gill Sans MT" panose="020B0502020104020203"/>
                <a:ea typeface="メイリオ" panose="020B0604030504040204" pitchFamily="50" charset="-128"/>
              </a:rPr>
              <a:t>研修への出前講座も行っておりますので、まずは</a:t>
            </a:r>
            <a:r>
              <a:rPr kumimoji="1" lang="ja-JP" altLang="en-US"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保健予防課 感染症予防チームまでお問い合わせください。</a:t>
            </a:r>
            <a:endParaRPr kumimoji="1" lang="en-US" altLang="ja-JP"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a:solidFill>
                <a:srgbClr val="2A1A00"/>
              </a:solidFill>
              <a:latin typeface="Gill Sans MT" panose="020B0502020104020203"/>
              <a:ea typeface="メイリオ" panose="020B0604030504040204" pitchFamily="50" charset="-128"/>
            </a:endParaRPr>
          </a:p>
          <a:p>
            <a:pPr>
              <a:defRPr/>
            </a:pPr>
            <a:r>
              <a:rPr kumimoji="1" lang="ja-JP" altLang="en-US" b="1" dirty="0" smtClean="0">
                <a:solidFill>
                  <a:srgbClr val="2A1A00"/>
                </a:solidFill>
              </a:rPr>
              <a:t>〇手洗い</a:t>
            </a:r>
            <a:r>
              <a:rPr kumimoji="1" lang="ja-JP" altLang="en-US" b="1" dirty="0">
                <a:solidFill>
                  <a:srgbClr val="2A1A00"/>
                </a:solidFill>
              </a:rPr>
              <a:t>チェッカーの貸し出しについて</a:t>
            </a:r>
            <a:endParaRPr kumimoji="1" lang="en-US" altLang="ja-JP" b="1" dirty="0">
              <a:solidFill>
                <a:srgbClr val="2A1A00"/>
              </a:solidFill>
            </a:endParaRPr>
          </a:p>
          <a:p>
            <a:pPr lvl="0"/>
            <a:r>
              <a:rPr kumimoji="1" lang="ja-JP" altLang="en-US" dirty="0" smtClean="0">
                <a:solidFill>
                  <a:srgbClr val="2A1A00"/>
                </a:solidFill>
              </a:rPr>
              <a:t>また、手洗いチェッカーの貸し出しも行っております。施設内の研修等でご活用いただけます。</a:t>
            </a:r>
            <a:endParaRPr kumimoji="1" lang="ja-JP" altLang="en-US" dirty="0">
              <a:solidFill>
                <a:srgbClr val="2A1A00"/>
              </a:solidFill>
            </a:endParaRPr>
          </a:p>
          <a:p>
            <a:pPr lvl="0"/>
            <a:r>
              <a:rPr kumimoji="1" lang="ja-JP" altLang="en-US" dirty="0">
                <a:solidFill>
                  <a:srgbClr val="2A1A00"/>
                </a:solidFill>
              </a:rPr>
              <a:t>手洗いチェッカーとは、専用のローションを塗り、手洗い後にブラックライトを当てることで、普段の手洗いで洗い残しがどの程度あるかを確認し、感染予防に活かすための機械です。</a:t>
            </a:r>
          </a:p>
          <a:p>
            <a:pPr lvl="0"/>
            <a:endParaRPr kumimoji="1" lang="ja-JP" altLang="en-US" dirty="0">
              <a:solidFill>
                <a:srgbClr val="2A1A00"/>
              </a:solidFill>
            </a:endParaRPr>
          </a:p>
          <a:p>
            <a:pPr lvl="0"/>
            <a:r>
              <a:rPr kumimoji="1" lang="ja-JP" altLang="en-US" sz="1400" dirty="0" smtClean="0">
                <a:solidFill>
                  <a:srgbClr val="2A1A00"/>
                </a:solidFill>
              </a:rPr>
              <a:t>・貸出対象　西宮</a:t>
            </a:r>
            <a:r>
              <a:rPr kumimoji="1" lang="ja-JP" altLang="en-US" sz="1400" dirty="0">
                <a:solidFill>
                  <a:srgbClr val="2A1A00"/>
                </a:solidFill>
              </a:rPr>
              <a:t>市内の事業所または団体　</a:t>
            </a:r>
            <a:r>
              <a:rPr kumimoji="1" lang="en-US" altLang="ja-JP" sz="1400" dirty="0">
                <a:solidFill>
                  <a:srgbClr val="2A1A00"/>
                </a:solidFill>
              </a:rPr>
              <a:t>※</a:t>
            </a:r>
            <a:r>
              <a:rPr kumimoji="1" lang="ja-JP" altLang="en-US" sz="1400" dirty="0">
                <a:solidFill>
                  <a:srgbClr val="2A1A00"/>
                </a:solidFill>
              </a:rPr>
              <a:t>個人への</a:t>
            </a:r>
            <a:r>
              <a:rPr kumimoji="1" lang="ja-JP" altLang="en-US" sz="1400" dirty="0" smtClean="0">
                <a:solidFill>
                  <a:srgbClr val="2A1A00"/>
                </a:solidFill>
              </a:rPr>
              <a:t>貸出不可</a:t>
            </a:r>
            <a:endParaRPr kumimoji="1" lang="en-US" altLang="ja-JP" sz="1400" dirty="0" smtClean="0">
              <a:solidFill>
                <a:srgbClr val="2A1A00"/>
              </a:solidFill>
            </a:endParaRPr>
          </a:p>
          <a:p>
            <a:pPr lvl="0"/>
            <a:r>
              <a:rPr kumimoji="1" lang="ja-JP" altLang="en-US" sz="1400" dirty="0" smtClean="0">
                <a:solidFill>
                  <a:srgbClr val="2A1A00"/>
                </a:solidFill>
              </a:rPr>
              <a:t>・貸出期間　貸出</a:t>
            </a:r>
            <a:r>
              <a:rPr kumimoji="1" lang="ja-JP" altLang="en-US" sz="1400" dirty="0">
                <a:solidFill>
                  <a:srgbClr val="2A1A00"/>
                </a:solidFill>
              </a:rPr>
              <a:t>日から最長</a:t>
            </a:r>
            <a:r>
              <a:rPr kumimoji="1" lang="en-US" altLang="ja-JP" sz="1400" dirty="0">
                <a:solidFill>
                  <a:srgbClr val="2A1A00"/>
                </a:solidFill>
              </a:rPr>
              <a:t>1</a:t>
            </a:r>
            <a:r>
              <a:rPr kumimoji="1" lang="ja-JP" altLang="en-US" sz="1400" dirty="0">
                <a:solidFill>
                  <a:srgbClr val="2A1A00"/>
                </a:solidFill>
              </a:rPr>
              <a:t>週間</a:t>
            </a:r>
            <a:r>
              <a:rPr kumimoji="1" lang="ja-JP" altLang="en-US" sz="1400" dirty="0" smtClean="0">
                <a:solidFill>
                  <a:srgbClr val="2A1A00"/>
                </a:solidFill>
              </a:rPr>
              <a:t>まで</a:t>
            </a:r>
            <a:endParaRPr kumimoji="1" lang="en-US" altLang="ja-JP" sz="1400" dirty="0" smtClean="0">
              <a:solidFill>
                <a:srgbClr val="2A1A00"/>
              </a:solidFill>
            </a:endParaRPr>
          </a:p>
          <a:p>
            <a:r>
              <a:rPr kumimoji="1" lang="ja-JP" altLang="en-US" sz="1400" dirty="0">
                <a:solidFill>
                  <a:srgbClr val="2A1A00"/>
                </a:solidFill>
              </a:rPr>
              <a:t>・貸出物品　手洗いチェッカー本体、付属の専用ローション、取扱い</a:t>
            </a:r>
            <a:r>
              <a:rPr kumimoji="1" lang="ja-JP" altLang="en-US" sz="1400" dirty="0" smtClean="0">
                <a:solidFill>
                  <a:srgbClr val="2A1A00"/>
                </a:solidFill>
              </a:rPr>
              <a:t>説明書</a:t>
            </a:r>
            <a:endParaRPr kumimoji="1" lang="ja-JP" altLang="en-US" sz="1400" dirty="0">
              <a:solidFill>
                <a:srgbClr val="2A1A00"/>
              </a:solidFill>
            </a:endParaRPr>
          </a:p>
          <a:p>
            <a:pPr lvl="0"/>
            <a:r>
              <a:rPr kumimoji="1" lang="ja-JP" altLang="en-US" sz="1400" dirty="0" smtClean="0">
                <a:solidFill>
                  <a:srgbClr val="2A1A00"/>
                </a:solidFill>
              </a:rPr>
              <a:t>・貸出</a:t>
            </a:r>
            <a:r>
              <a:rPr kumimoji="1" lang="ja-JP" altLang="en-US" sz="1400" dirty="0">
                <a:solidFill>
                  <a:srgbClr val="2A1A00"/>
                </a:solidFill>
              </a:rPr>
              <a:t>方法</a:t>
            </a:r>
          </a:p>
          <a:p>
            <a:pPr lvl="0"/>
            <a:r>
              <a:rPr kumimoji="1" lang="ja-JP" altLang="en-US" sz="1400" dirty="0">
                <a:solidFill>
                  <a:srgbClr val="2A1A00"/>
                </a:solidFill>
              </a:rPr>
              <a:t>（</a:t>
            </a:r>
            <a:r>
              <a:rPr kumimoji="1" lang="en-US" altLang="ja-JP" sz="1400" dirty="0">
                <a:solidFill>
                  <a:srgbClr val="2A1A00"/>
                </a:solidFill>
              </a:rPr>
              <a:t>1</a:t>
            </a:r>
            <a:r>
              <a:rPr kumimoji="1" lang="ja-JP" altLang="en-US" sz="1400" dirty="0">
                <a:solidFill>
                  <a:srgbClr val="2A1A00"/>
                </a:solidFill>
              </a:rPr>
              <a:t>）西宮市保健所 保健</a:t>
            </a:r>
            <a:r>
              <a:rPr kumimoji="1" lang="ja-JP" altLang="en-US" sz="1400" dirty="0" smtClean="0">
                <a:solidFill>
                  <a:srgbClr val="2A1A00"/>
                </a:solidFill>
              </a:rPr>
              <a:t>予防課 感染症予防チームへ電話（</a:t>
            </a:r>
            <a:r>
              <a:rPr kumimoji="1" lang="en-US" altLang="ja-JP" sz="1400" dirty="0" smtClean="0">
                <a:solidFill>
                  <a:srgbClr val="2A1A00"/>
                </a:solidFill>
              </a:rPr>
              <a:t>0798-26-3675</a:t>
            </a:r>
            <a:r>
              <a:rPr kumimoji="1" lang="ja-JP" altLang="en-US" sz="1400" dirty="0" smtClean="0">
                <a:solidFill>
                  <a:srgbClr val="2A1A00"/>
                </a:solidFill>
              </a:rPr>
              <a:t>）し、</a:t>
            </a:r>
            <a:r>
              <a:rPr kumimoji="1" lang="ja-JP" altLang="en-US" sz="1400" dirty="0">
                <a:solidFill>
                  <a:srgbClr val="2A1A00"/>
                </a:solidFill>
              </a:rPr>
              <a:t>予約をとる</a:t>
            </a:r>
          </a:p>
          <a:p>
            <a:pPr lvl="0"/>
            <a:r>
              <a:rPr kumimoji="1" lang="ja-JP" altLang="en-US" sz="1400" dirty="0">
                <a:solidFill>
                  <a:srgbClr val="2A1A00"/>
                </a:solidFill>
              </a:rPr>
              <a:t>（</a:t>
            </a:r>
            <a:r>
              <a:rPr kumimoji="1" lang="en-US" altLang="ja-JP" sz="1400" dirty="0">
                <a:solidFill>
                  <a:srgbClr val="2A1A00"/>
                </a:solidFill>
              </a:rPr>
              <a:t>2</a:t>
            </a:r>
            <a:r>
              <a:rPr kumimoji="1" lang="ja-JP" altLang="en-US" sz="1400" dirty="0">
                <a:solidFill>
                  <a:srgbClr val="2A1A00"/>
                </a:solidFill>
              </a:rPr>
              <a:t>）貸出日に西宮市保健所（西宮市池田町</a:t>
            </a:r>
            <a:r>
              <a:rPr kumimoji="1" lang="en-US" altLang="ja-JP" sz="1400" dirty="0">
                <a:solidFill>
                  <a:srgbClr val="2A1A00"/>
                </a:solidFill>
              </a:rPr>
              <a:t>8</a:t>
            </a:r>
            <a:r>
              <a:rPr kumimoji="1" lang="ja-JP" altLang="en-US" sz="1400" dirty="0">
                <a:solidFill>
                  <a:srgbClr val="2A1A00"/>
                </a:solidFill>
              </a:rPr>
              <a:t>番</a:t>
            </a:r>
            <a:r>
              <a:rPr kumimoji="1" lang="en-US" altLang="ja-JP" sz="1400" dirty="0">
                <a:solidFill>
                  <a:srgbClr val="2A1A00"/>
                </a:solidFill>
              </a:rPr>
              <a:t>11</a:t>
            </a:r>
            <a:r>
              <a:rPr kumimoji="1" lang="ja-JP" altLang="en-US" sz="1400" dirty="0">
                <a:solidFill>
                  <a:srgbClr val="2A1A00"/>
                </a:solidFill>
              </a:rPr>
              <a:t>号）</a:t>
            </a:r>
            <a:r>
              <a:rPr kumimoji="1" lang="en-US" altLang="ja-JP" sz="1400" dirty="0">
                <a:solidFill>
                  <a:srgbClr val="2A1A00"/>
                </a:solidFill>
              </a:rPr>
              <a:t>3</a:t>
            </a:r>
            <a:r>
              <a:rPr kumimoji="1" lang="ja-JP" altLang="en-US" sz="1400" dirty="0">
                <a:solidFill>
                  <a:srgbClr val="2A1A00"/>
                </a:solidFill>
              </a:rPr>
              <a:t>階の保健予防課に来所し、</a:t>
            </a:r>
            <a:r>
              <a:rPr kumimoji="1" lang="ja-JP" altLang="en-US" sz="1400" dirty="0" smtClean="0">
                <a:solidFill>
                  <a:srgbClr val="2A1A00"/>
                </a:solidFill>
              </a:rPr>
              <a:t>受け渡し</a:t>
            </a:r>
            <a:endParaRPr kumimoji="1" lang="en-US" altLang="ja-JP" sz="1400" dirty="0" smtClean="0">
              <a:solidFill>
                <a:srgbClr val="2A1A00"/>
              </a:solidFill>
            </a:endParaRPr>
          </a:p>
          <a:p>
            <a:pPr lvl="0"/>
            <a:r>
              <a:rPr kumimoji="1" lang="ja-JP" altLang="en-US" sz="1400" dirty="0">
                <a:solidFill>
                  <a:srgbClr val="2A1A00"/>
                </a:solidFill>
              </a:rPr>
              <a:t>　</a:t>
            </a:r>
            <a:r>
              <a:rPr kumimoji="1" lang="ja-JP" altLang="en-US" sz="1400" dirty="0" smtClean="0">
                <a:solidFill>
                  <a:srgbClr val="2A1A00"/>
                </a:solidFill>
              </a:rPr>
              <a:t>　 </a:t>
            </a:r>
            <a:r>
              <a:rPr kumimoji="1" lang="en-US" altLang="ja-JP" sz="1400" dirty="0" smtClean="0">
                <a:solidFill>
                  <a:srgbClr val="2A1A00"/>
                </a:solidFill>
              </a:rPr>
              <a:t>※</a:t>
            </a:r>
            <a:r>
              <a:rPr kumimoji="1" lang="ja-JP" altLang="en-US" sz="1400" dirty="0">
                <a:solidFill>
                  <a:srgbClr val="2A1A00"/>
                </a:solidFill>
              </a:rPr>
              <a:t>郵送不可</a:t>
            </a:r>
          </a:p>
          <a:p>
            <a:pPr lvl="0"/>
            <a:endParaRPr kumimoji="1" lang="ja-JP" altLang="en-US" dirty="0">
              <a:solidFill>
                <a:srgbClr val="2A1A00"/>
              </a:solidFill>
            </a:endParaRPr>
          </a:p>
          <a:p>
            <a:pPr lvl="0"/>
            <a:r>
              <a:rPr kumimoji="1" lang="ja-JP" altLang="en-US" dirty="0" smtClean="0">
                <a:solidFill>
                  <a:srgbClr val="2A1A00"/>
                </a:solidFill>
              </a:rPr>
              <a:t>★詳細についてはこちら</a:t>
            </a:r>
            <a:r>
              <a:rPr kumimoji="1" lang="ja-JP" altLang="en-US" dirty="0">
                <a:solidFill>
                  <a:srgbClr val="2A1A00"/>
                </a:solidFill>
              </a:rPr>
              <a:t>（西宮市ホームページ）</a:t>
            </a:r>
            <a:endParaRPr kumimoji="1" lang="en-US" altLang="ja-JP" dirty="0">
              <a:solidFill>
                <a:srgbClr val="2A1A00"/>
              </a:solidFill>
            </a:endParaRPr>
          </a:p>
          <a:p>
            <a:pPr lvl="0"/>
            <a:r>
              <a:rPr kumimoji="1" lang="ja-JP" altLang="en-US" dirty="0">
                <a:solidFill>
                  <a:srgbClr val="2A1A00"/>
                </a:solidFill>
              </a:rPr>
              <a:t>　</a:t>
            </a:r>
            <a:r>
              <a:rPr kumimoji="1" lang="en-US" altLang="ja-JP" dirty="0">
                <a:solidFill>
                  <a:srgbClr val="2A1A00"/>
                </a:solidFill>
              </a:rPr>
              <a:t>https://</a:t>
            </a:r>
            <a:r>
              <a:rPr kumimoji="1" lang="en-US" altLang="ja-JP" dirty="0" smtClean="0">
                <a:solidFill>
                  <a:srgbClr val="2A1A00"/>
                </a:solidFill>
              </a:rPr>
              <a:t>www.nishi.or.jp/kenko/hokenjojoho/kansensho/kansenyobo/kansenntaisaku.html</a:t>
            </a:r>
          </a:p>
          <a:p>
            <a:pPr lvl="0"/>
            <a:r>
              <a:rPr kumimoji="1" lang="ja-JP" altLang="en-US" dirty="0">
                <a:solidFill>
                  <a:srgbClr val="2A1A00"/>
                </a:solidFill>
                <a:latin typeface="Gill Sans MT" panose="020B0502020104020203"/>
                <a:ea typeface="メイリオ" panose="020B0604030504040204" pitchFamily="50" charset="-128"/>
              </a:rPr>
              <a:t>　</a:t>
            </a:r>
            <a:r>
              <a:rPr kumimoji="1" lang="ja-JP" altLang="en-US" dirty="0">
                <a:solidFill>
                  <a:srgbClr val="2A1A00"/>
                </a:solidFill>
              </a:rPr>
              <a:t>ページ番号：</a:t>
            </a:r>
            <a:r>
              <a:rPr kumimoji="1" lang="en-US" altLang="ja-JP" dirty="0">
                <a:solidFill>
                  <a:srgbClr val="2A1A00"/>
                </a:solidFill>
              </a:rPr>
              <a:t>87557977</a:t>
            </a:r>
            <a:endParaRPr kumimoji="1" lang="en-US" altLang="ja-JP" dirty="0" smtClean="0">
              <a:solidFill>
                <a:srgbClr val="2A1A00"/>
              </a:solidFill>
              <a:latin typeface="Gill Sans MT" panose="020B0502020104020203"/>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p:txBody>
      </p:sp>
      <p:pic>
        <p:nvPicPr>
          <p:cNvPr id="4098" name="Picture 2" descr="https://www.nishi.or.jp/kenko/hokenjojoho/kansensho/kansenyobo/kansenntaisaku.images/tearaitixekk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8993" y="3808520"/>
            <a:ext cx="2997395" cy="1660125"/>
          </a:xfrm>
          <a:prstGeom prst="rect">
            <a:avLst/>
          </a:prstGeom>
          <a:noFill/>
          <a:extLst>
            <a:ext uri="{909E8E84-426E-40DD-AFC4-6F175D3DCCD1}">
              <a14:hiddenFill xmlns:a14="http://schemas.microsoft.com/office/drawing/2010/main">
                <a:solidFill>
                  <a:srgbClr val="FFFFFF"/>
                </a:solidFill>
              </a14:hiddenFill>
            </a:ext>
          </a:extLst>
        </p:spPr>
      </p:pic>
      <p:pic>
        <p:nvPicPr>
          <p:cNvPr id="3" name="スライド１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2853" y="302486"/>
            <a:ext cx="487363" cy="487363"/>
          </a:xfrm>
          <a:prstGeom prst="rect">
            <a:avLst/>
          </a:prstGeom>
        </p:spPr>
      </p:pic>
    </p:spTree>
    <p:extLst>
      <p:ext uri="{BB962C8B-B14F-4D97-AF65-F5344CB8AC3E}">
        <p14:creationId xmlns:p14="http://schemas.microsoft.com/office/powerpoint/2010/main" val="1105226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87768" y="2246050"/>
            <a:ext cx="10884022" cy="1926455"/>
          </a:xfrm>
          <a:prstGeom prst="rect">
            <a:avLst/>
          </a:prstGeom>
          <a:solidFill>
            <a:schemeClr val="tx1">
              <a:lumMod val="10000"/>
              <a:lumOff val="90000"/>
            </a:schemeClr>
          </a:solidFill>
          <a:ln>
            <a:noFill/>
          </a:ln>
        </p:spPr>
        <p:txBody>
          <a:bodyPr wrap="square" rtlCol="0">
            <a:spAutoFit/>
          </a:bodyPr>
          <a:lstStyle/>
          <a:p>
            <a:endParaRPr kumimoji="1" lang="ja-JP" altLang="en-US" dirty="0"/>
          </a:p>
        </p:txBody>
      </p:sp>
      <p:sp>
        <p:nvSpPr>
          <p:cNvPr id="4" name="テキスト ボックス 3"/>
          <p:cNvSpPr txBox="1"/>
          <p:nvPr/>
        </p:nvSpPr>
        <p:spPr>
          <a:xfrm>
            <a:off x="949912" y="278300"/>
            <a:ext cx="10946166" cy="627864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〇結核に係る定期健康診断について</a:t>
            </a:r>
            <a:endParaRPr kumimoji="1" lang="en-US" altLang="ja-JP" sz="2400" b="1"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smtClean="0">
              <a:solidFill>
                <a:srgbClr val="2A1A00"/>
              </a:solidFill>
              <a:latin typeface="Gill Sans MT" panose="020B0502020104020203"/>
              <a:ea typeface="メイリオ" panose="020B0604030504040204" pitchFamily="50" charset="-128"/>
            </a:endParaRPr>
          </a:p>
          <a:p>
            <a:pPr lvl="0"/>
            <a:r>
              <a:rPr kumimoji="1" lang="ja-JP" altLang="en-US" dirty="0" smtClean="0">
                <a:solidFill>
                  <a:srgbClr val="2A1A00"/>
                </a:solidFill>
              </a:rPr>
              <a:t>　事業者、学校長及び施設の長は、「感染症の予防及び感染症の患者に対する医療に関する法律」第</a:t>
            </a:r>
            <a:r>
              <a:rPr kumimoji="1" lang="en-US" altLang="ja-JP" dirty="0" smtClean="0">
                <a:solidFill>
                  <a:srgbClr val="2A1A00"/>
                </a:solidFill>
              </a:rPr>
              <a:t>53</a:t>
            </a:r>
            <a:r>
              <a:rPr kumimoji="1" lang="ja-JP" altLang="en-US" dirty="0" smtClean="0">
                <a:solidFill>
                  <a:srgbClr val="2A1A00"/>
                </a:solidFill>
              </a:rPr>
              <a:t>条の</a:t>
            </a:r>
            <a:r>
              <a:rPr kumimoji="1" lang="en-US" altLang="ja-JP" dirty="0" smtClean="0">
                <a:solidFill>
                  <a:srgbClr val="2A1A00"/>
                </a:solidFill>
              </a:rPr>
              <a:t>2</a:t>
            </a:r>
            <a:r>
              <a:rPr kumimoji="1" lang="ja-JP" altLang="en-US" dirty="0" smtClean="0">
                <a:solidFill>
                  <a:srgbClr val="2A1A00"/>
                </a:solidFill>
              </a:rPr>
              <a:t>の規定に基づき、結核に係る定期健康診断を実施することが義務付けられています。</a:t>
            </a:r>
          </a:p>
          <a:p>
            <a:pPr lvl="0"/>
            <a:r>
              <a:rPr kumimoji="1" lang="ja-JP" altLang="en-US" dirty="0" smtClean="0">
                <a:solidFill>
                  <a:srgbClr val="2A1A00"/>
                </a:solidFill>
              </a:rPr>
              <a:t>　また定期健康診断の実施者は、健康診断に関する事項を同法第</a:t>
            </a:r>
            <a:r>
              <a:rPr kumimoji="1" lang="en-US" altLang="ja-JP" dirty="0" smtClean="0">
                <a:solidFill>
                  <a:srgbClr val="2A1A00"/>
                </a:solidFill>
              </a:rPr>
              <a:t>53</a:t>
            </a:r>
            <a:r>
              <a:rPr kumimoji="1" lang="ja-JP" altLang="en-US" dirty="0" smtClean="0">
                <a:solidFill>
                  <a:srgbClr val="2A1A00"/>
                </a:solidFill>
              </a:rPr>
              <a:t>条の</a:t>
            </a:r>
            <a:r>
              <a:rPr kumimoji="1" lang="en-US" altLang="ja-JP" dirty="0" smtClean="0">
                <a:solidFill>
                  <a:srgbClr val="2A1A00"/>
                </a:solidFill>
              </a:rPr>
              <a:t>7</a:t>
            </a:r>
            <a:r>
              <a:rPr kumimoji="1" lang="ja-JP" altLang="en-US" dirty="0" smtClean="0">
                <a:solidFill>
                  <a:srgbClr val="2A1A00"/>
                </a:solidFill>
              </a:rPr>
              <a:t>の規定に基づき保健所長へ報告することが義務付けられているため、健康診断実施後に西宮市保健所へ報告をお願いします。</a:t>
            </a:r>
            <a:endParaRPr kumimoji="1" lang="en-US" altLang="ja-JP" dirty="0" smtClean="0">
              <a:solidFill>
                <a:srgbClr val="2A1A00"/>
              </a:solidFill>
            </a:endParaRPr>
          </a:p>
          <a:p>
            <a:pPr lvl="0"/>
            <a:endParaRPr kumimoji="1" lang="en-US" altLang="ja-JP" noProof="0" dirty="0" smtClean="0">
              <a:solidFill>
                <a:srgbClr val="2A1A00"/>
              </a:solidFill>
              <a:latin typeface="Gill Sans MT" panose="020B0502020104020203"/>
              <a:ea typeface="メイリオ" panose="020B0604030504040204" pitchFamily="50" charset="-128"/>
            </a:endParaRPr>
          </a:p>
          <a:p>
            <a:pPr lvl="0"/>
            <a:r>
              <a:rPr kumimoji="1" lang="en-US" altLang="ja-JP" noProof="0" dirty="0" smtClean="0">
                <a:solidFill>
                  <a:srgbClr val="2A1A00"/>
                </a:solidFill>
                <a:latin typeface="Gill Sans MT" panose="020B0502020104020203"/>
                <a:ea typeface="メイリオ" panose="020B0604030504040204" pitchFamily="50" charset="-128"/>
              </a:rPr>
              <a:t>【</a:t>
            </a:r>
            <a:r>
              <a:rPr kumimoji="1" lang="ja-JP" altLang="en-US" noProof="0" dirty="0" smtClean="0">
                <a:solidFill>
                  <a:srgbClr val="2A1A00"/>
                </a:solidFill>
                <a:latin typeface="Gill Sans MT" panose="020B0502020104020203"/>
                <a:ea typeface="メイリオ" panose="020B0604030504040204" pitchFamily="50" charset="-128"/>
              </a:rPr>
              <a:t>報告の対象者</a:t>
            </a:r>
            <a:r>
              <a:rPr kumimoji="1" lang="en-US" altLang="ja-JP" noProof="0" dirty="0" smtClean="0">
                <a:solidFill>
                  <a:srgbClr val="2A1A00"/>
                </a:solidFill>
                <a:latin typeface="Gill Sans MT" panose="020B0502020104020203"/>
                <a:ea typeface="メイリオ" panose="020B0604030504040204" pitchFamily="50" charset="-128"/>
              </a:rPr>
              <a:t>】</a:t>
            </a:r>
            <a:endParaRPr kumimoji="1" lang="en-US" altLang="ja-JP"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lvl="0"/>
            <a:r>
              <a:rPr kumimoji="1" lang="ja-JP" altLang="en-US" dirty="0" smtClean="0">
                <a:solidFill>
                  <a:srgbClr val="2A1A00"/>
                </a:solidFill>
              </a:rPr>
              <a:t>①事業者・・・</a:t>
            </a:r>
            <a:r>
              <a:rPr kumimoji="1" lang="ja-JP" altLang="en-US" b="1" dirty="0" smtClean="0">
                <a:solidFill>
                  <a:srgbClr val="2A1A00"/>
                </a:solidFill>
              </a:rPr>
              <a:t>介護</a:t>
            </a:r>
            <a:r>
              <a:rPr kumimoji="1" lang="ja-JP" altLang="en-US" b="1" dirty="0">
                <a:solidFill>
                  <a:srgbClr val="2A1A00"/>
                </a:solidFill>
              </a:rPr>
              <a:t>老人保健施設</a:t>
            </a:r>
            <a:r>
              <a:rPr kumimoji="1" lang="ja-JP" altLang="en-US" dirty="0">
                <a:solidFill>
                  <a:srgbClr val="2A1A00"/>
                </a:solidFill>
              </a:rPr>
              <a:t>、</a:t>
            </a:r>
            <a:r>
              <a:rPr kumimoji="1" lang="ja-JP" altLang="en-US" b="1" dirty="0">
                <a:solidFill>
                  <a:srgbClr val="2A1A00"/>
                </a:solidFill>
              </a:rPr>
              <a:t>介護医療院又は社会福祉施設</a:t>
            </a:r>
            <a:r>
              <a:rPr kumimoji="1" lang="ja-JP" altLang="en-US" b="1" dirty="0" smtClean="0">
                <a:solidFill>
                  <a:srgbClr val="2A1A00"/>
                </a:solidFill>
              </a:rPr>
              <a:t>（</a:t>
            </a:r>
            <a:r>
              <a:rPr kumimoji="1" lang="en-US" altLang="ja-JP" b="1" dirty="0" smtClean="0">
                <a:solidFill>
                  <a:srgbClr val="2A1A00"/>
                </a:solidFill>
              </a:rPr>
              <a:t>※</a:t>
            </a:r>
            <a:r>
              <a:rPr kumimoji="1" lang="ja-JP" altLang="en-US" b="1" dirty="0" smtClean="0">
                <a:solidFill>
                  <a:srgbClr val="2A1A00"/>
                </a:solidFill>
              </a:rPr>
              <a:t>注釈</a:t>
            </a:r>
            <a:r>
              <a:rPr kumimoji="1" lang="ja-JP" altLang="en-US" b="1" dirty="0">
                <a:solidFill>
                  <a:srgbClr val="2A1A00"/>
                </a:solidFill>
              </a:rPr>
              <a:t>）の従事者</a:t>
            </a:r>
          </a:p>
          <a:p>
            <a:pPr lvl="0"/>
            <a:r>
              <a:rPr kumimoji="1" lang="ja-JP" altLang="en-US" sz="1200" dirty="0" smtClean="0">
                <a:solidFill>
                  <a:srgbClr val="2A1A00"/>
                </a:solidFill>
              </a:rPr>
              <a:t>　結核</a:t>
            </a:r>
            <a:r>
              <a:rPr kumimoji="1" lang="ja-JP" altLang="en-US" sz="1200" dirty="0">
                <a:solidFill>
                  <a:srgbClr val="2A1A00"/>
                </a:solidFill>
              </a:rPr>
              <a:t>定期健康診断は「常勤・非常勤の別や、勤務時間等を問わず、現に業として行われる業務に反復継続して従事する者」が対象です。（厚生労働省</a:t>
            </a:r>
            <a:r>
              <a:rPr kumimoji="1" lang="ja-JP" altLang="en-US" sz="1200" dirty="0" smtClean="0">
                <a:solidFill>
                  <a:srgbClr val="2A1A00"/>
                </a:solidFill>
              </a:rPr>
              <a:t>平成　</a:t>
            </a:r>
            <a:endParaRPr kumimoji="1" lang="en-US" altLang="ja-JP" sz="1200" dirty="0" smtClean="0">
              <a:solidFill>
                <a:srgbClr val="2A1A00"/>
              </a:solidFill>
            </a:endParaRPr>
          </a:p>
          <a:p>
            <a:pPr lvl="0"/>
            <a:r>
              <a:rPr kumimoji="1" lang="ja-JP" altLang="en-US" sz="1200" dirty="0">
                <a:solidFill>
                  <a:srgbClr val="2A1A00"/>
                </a:solidFill>
              </a:rPr>
              <a:t>　</a:t>
            </a:r>
            <a:r>
              <a:rPr kumimoji="1" lang="en-US" altLang="ja-JP" sz="1200" dirty="0" smtClean="0">
                <a:solidFill>
                  <a:srgbClr val="2A1A00"/>
                </a:solidFill>
              </a:rPr>
              <a:t>25</a:t>
            </a:r>
            <a:r>
              <a:rPr kumimoji="1" lang="ja-JP" altLang="en-US" sz="1200" dirty="0">
                <a:solidFill>
                  <a:srgbClr val="2A1A00"/>
                </a:solidFill>
              </a:rPr>
              <a:t>年</a:t>
            </a:r>
            <a:r>
              <a:rPr kumimoji="1" lang="en-US" altLang="ja-JP" sz="1200" dirty="0">
                <a:solidFill>
                  <a:srgbClr val="2A1A00"/>
                </a:solidFill>
              </a:rPr>
              <a:t>3</a:t>
            </a:r>
            <a:r>
              <a:rPr kumimoji="1" lang="ja-JP" altLang="en-US" sz="1200" dirty="0">
                <a:solidFill>
                  <a:srgbClr val="2A1A00"/>
                </a:solidFill>
              </a:rPr>
              <a:t>月</a:t>
            </a:r>
            <a:r>
              <a:rPr kumimoji="1" lang="en-US" altLang="ja-JP" sz="1200" dirty="0">
                <a:solidFill>
                  <a:srgbClr val="2A1A00"/>
                </a:solidFill>
              </a:rPr>
              <a:t>29</a:t>
            </a:r>
            <a:r>
              <a:rPr kumimoji="1" lang="ja-JP" altLang="en-US" sz="1200" dirty="0">
                <a:solidFill>
                  <a:srgbClr val="2A1A00"/>
                </a:solidFill>
              </a:rPr>
              <a:t>日付事務連絡</a:t>
            </a:r>
            <a:r>
              <a:rPr kumimoji="1" lang="ja-JP" altLang="en-US" sz="1200" dirty="0" smtClean="0">
                <a:solidFill>
                  <a:srgbClr val="2A1A00"/>
                </a:solidFill>
              </a:rPr>
              <a:t>）労働</a:t>
            </a:r>
            <a:r>
              <a:rPr kumimoji="1" lang="ja-JP" altLang="en-US" sz="1200" dirty="0">
                <a:solidFill>
                  <a:srgbClr val="2A1A00"/>
                </a:solidFill>
              </a:rPr>
              <a:t>安全衛生法令に基づく健康診断（いわゆる職場健診）とは異なり、非正規雇用労働者（非常勤職員、派遣職員、パート、</a:t>
            </a:r>
            <a:r>
              <a:rPr kumimoji="1" lang="ja-JP" altLang="en-US" sz="1200" dirty="0" smtClean="0">
                <a:solidFill>
                  <a:srgbClr val="2A1A00"/>
                </a:solidFill>
              </a:rPr>
              <a:t>ア</a:t>
            </a:r>
            <a:endParaRPr kumimoji="1" lang="en-US" altLang="ja-JP" sz="1200" dirty="0" smtClean="0">
              <a:solidFill>
                <a:srgbClr val="2A1A00"/>
              </a:solidFill>
            </a:endParaRPr>
          </a:p>
          <a:p>
            <a:pPr lvl="0"/>
            <a:r>
              <a:rPr kumimoji="1" lang="ja-JP" altLang="en-US" sz="1200" dirty="0">
                <a:solidFill>
                  <a:srgbClr val="2A1A00"/>
                </a:solidFill>
              </a:rPr>
              <a:t>　</a:t>
            </a:r>
            <a:r>
              <a:rPr kumimoji="1" lang="ja-JP" altLang="en-US" sz="1200" dirty="0" smtClean="0">
                <a:solidFill>
                  <a:srgbClr val="2A1A00"/>
                </a:solidFill>
              </a:rPr>
              <a:t>ルバイト</a:t>
            </a:r>
            <a:r>
              <a:rPr kumimoji="1" lang="ja-JP" altLang="en-US" sz="1200" dirty="0">
                <a:solidFill>
                  <a:srgbClr val="2A1A00"/>
                </a:solidFill>
              </a:rPr>
              <a:t>など）も対象になります</a:t>
            </a:r>
            <a:r>
              <a:rPr kumimoji="1" lang="ja-JP" altLang="en-US" sz="1200" dirty="0" smtClean="0">
                <a:solidFill>
                  <a:srgbClr val="2A1A00"/>
                </a:solidFill>
              </a:rPr>
              <a:t>。また</a:t>
            </a:r>
            <a:r>
              <a:rPr kumimoji="1" lang="ja-JP" altLang="en-US" sz="1200" dirty="0">
                <a:solidFill>
                  <a:srgbClr val="2A1A00"/>
                </a:solidFill>
              </a:rPr>
              <a:t>、労働者だけでなく使用者（管理者）も対象になります</a:t>
            </a:r>
            <a:r>
              <a:rPr kumimoji="1" lang="ja-JP" altLang="en-US" sz="1200" dirty="0" smtClean="0">
                <a:solidFill>
                  <a:srgbClr val="2A1A00"/>
                </a:solidFill>
              </a:rPr>
              <a:t>。</a:t>
            </a:r>
            <a:endParaRPr kumimoji="1" lang="en-US" altLang="ja-JP"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lvl="0"/>
            <a:r>
              <a:rPr kumimoji="1" lang="ja-JP" altLang="en-US" dirty="0" smtClean="0">
                <a:solidFill>
                  <a:srgbClr val="2A1A00"/>
                </a:solidFill>
              </a:rPr>
              <a:t>②施設</a:t>
            </a:r>
            <a:r>
              <a:rPr kumimoji="1" lang="ja-JP" altLang="en-US" dirty="0">
                <a:solidFill>
                  <a:srgbClr val="2A1A00"/>
                </a:solidFill>
              </a:rPr>
              <a:t>の</a:t>
            </a:r>
            <a:r>
              <a:rPr kumimoji="1" lang="ja-JP" altLang="en-US" dirty="0" smtClean="0">
                <a:solidFill>
                  <a:srgbClr val="2A1A00"/>
                </a:solidFill>
              </a:rPr>
              <a:t>長・・・</a:t>
            </a:r>
            <a:r>
              <a:rPr kumimoji="1" lang="ja-JP" altLang="en-US" b="1" dirty="0" smtClean="0">
                <a:solidFill>
                  <a:srgbClr val="2A1A00"/>
                </a:solidFill>
              </a:rPr>
              <a:t>社会</a:t>
            </a:r>
            <a:r>
              <a:rPr kumimoji="1" lang="ja-JP" altLang="en-US" b="1" dirty="0">
                <a:solidFill>
                  <a:srgbClr val="2A1A00"/>
                </a:solidFill>
              </a:rPr>
              <a:t>福祉施設</a:t>
            </a:r>
            <a:r>
              <a:rPr kumimoji="1" lang="ja-JP" altLang="en-US" b="1" dirty="0" smtClean="0">
                <a:solidFill>
                  <a:srgbClr val="2A1A00"/>
                </a:solidFill>
              </a:rPr>
              <a:t>（</a:t>
            </a:r>
            <a:r>
              <a:rPr kumimoji="1" lang="en-US" altLang="ja-JP" b="1" dirty="0" smtClean="0">
                <a:solidFill>
                  <a:srgbClr val="2A1A00"/>
                </a:solidFill>
              </a:rPr>
              <a:t>※</a:t>
            </a:r>
            <a:r>
              <a:rPr kumimoji="1" lang="ja-JP" altLang="en-US" b="1" dirty="0" smtClean="0">
                <a:solidFill>
                  <a:srgbClr val="2A1A00"/>
                </a:solidFill>
              </a:rPr>
              <a:t>注釈</a:t>
            </a:r>
            <a:r>
              <a:rPr kumimoji="1" lang="ja-JP" altLang="en-US" b="1" dirty="0">
                <a:solidFill>
                  <a:srgbClr val="2A1A00"/>
                </a:solidFill>
              </a:rPr>
              <a:t>）に入所している者</a:t>
            </a:r>
          </a:p>
          <a:p>
            <a:pPr lvl="0"/>
            <a:r>
              <a:rPr kumimoji="1" lang="ja-JP" altLang="en-US" sz="1400" dirty="0" smtClean="0">
                <a:solidFill>
                  <a:srgbClr val="2A1A00"/>
                </a:solidFill>
              </a:rPr>
              <a:t>　</a:t>
            </a:r>
            <a:r>
              <a:rPr kumimoji="1" lang="en-US" altLang="ja-JP" sz="1200" dirty="0" smtClean="0">
                <a:solidFill>
                  <a:srgbClr val="2A1A00"/>
                </a:solidFill>
              </a:rPr>
              <a:t>【※</a:t>
            </a:r>
            <a:r>
              <a:rPr kumimoji="1" lang="ja-JP" altLang="en-US" sz="1200" dirty="0" smtClean="0">
                <a:solidFill>
                  <a:srgbClr val="2A1A00"/>
                </a:solidFill>
              </a:rPr>
              <a:t>注釈</a:t>
            </a:r>
            <a:r>
              <a:rPr kumimoji="1" lang="en-US" altLang="ja-JP" sz="1200" dirty="0">
                <a:solidFill>
                  <a:srgbClr val="2A1A00"/>
                </a:solidFill>
              </a:rPr>
              <a:t>】</a:t>
            </a:r>
            <a:r>
              <a:rPr kumimoji="1" lang="ja-JP" altLang="en-US" sz="1200" dirty="0">
                <a:solidFill>
                  <a:srgbClr val="2A1A00"/>
                </a:solidFill>
              </a:rPr>
              <a:t>社会福祉施設（社会福祉法第</a:t>
            </a:r>
            <a:r>
              <a:rPr kumimoji="1" lang="en-US" altLang="ja-JP" sz="1200" dirty="0">
                <a:solidFill>
                  <a:srgbClr val="2A1A00"/>
                </a:solidFill>
              </a:rPr>
              <a:t>2</a:t>
            </a:r>
            <a:r>
              <a:rPr kumimoji="1" lang="ja-JP" altLang="en-US" sz="1200" dirty="0">
                <a:solidFill>
                  <a:srgbClr val="2A1A00"/>
                </a:solidFill>
              </a:rPr>
              <a:t>条第</a:t>
            </a:r>
            <a:r>
              <a:rPr kumimoji="1" lang="en-US" altLang="ja-JP" sz="1200" dirty="0">
                <a:solidFill>
                  <a:srgbClr val="2A1A00"/>
                </a:solidFill>
              </a:rPr>
              <a:t>2</a:t>
            </a:r>
            <a:r>
              <a:rPr kumimoji="1" lang="ja-JP" altLang="en-US" sz="1200" dirty="0">
                <a:solidFill>
                  <a:srgbClr val="2A1A00"/>
                </a:solidFill>
              </a:rPr>
              <a:t>項第</a:t>
            </a:r>
            <a:r>
              <a:rPr kumimoji="1" lang="en-US" altLang="ja-JP" sz="1200" dirty="0">
                <a:solidFill>
                  <a:srgbClr val="2A1A00"/>
                </a:solidFill>
              </a:rPr>
              <a:t>1</a:t>
            </a:r>
            <a:r>
              <a:rPr kumimoji="1" lang="ja-JP" altLang="en-US" sz="1200" dirty="0">
                <a:solidFill>
                  <a:srgbClr val="2A1A00"/>
                </a:solidFill>
              </a:rPr>
              <a:t>号及び第</a:t>
            </a:r>
            <a:r>
              <a:rPr kumimoji="1" lang="en-US" altLang="ja-JP" sz="1200" dirty="0">
                <a:solidFill>
                  <a:srgbClr val="2A1A00"/>
                </a:solidFill>
              </a:rPr>
              <a:t>3</a:t>
            </a:r>
            <a:r>
              <a:rPr kumimoji="1" lang="ja-JP" altLang="en-US" sz="1200" dirty="0">
                <a:solidFill>
                  <a:srgbClr val="2A1A00"/>
                </a:solidFill>
              </a:rPr>
              <a:t>号から第</a:t>
            </a:r>
            <a:r>
              <a:rPr kumimoji="1" lang="en-US" altLang="ja-JP" sz="1200" dirty="0">
                <a:solidFill>
                  <a:srgbClr val="2A1A00"/>
                </a:solidFill>
              </a:rPr>
              <a:t>6</a:t>
            </a:r>
            <a:r>
              <a:rPr kumimoji="1" lang="ja-JP" altLang="en-US" sz="1200" dirty="0">
                <a:solidFill>
                  <a:srgbClr val="2A1A00"/>
                </a:solidFill>
              </a:rPr>
              <a:t>号までに規定する施設</a:t>
            </a:r>
            <a:r>
              <a:rPr kumimoji="1" lang="ja-JP" altLang="en-US" sz="1200" dirty="0" smtClean="0">
                <a:solidFill>
                  <a:srgbClr val="2A1A00"/>
                </a:solidFill>
              </a:rPr>
              <a:t>）　　</a:t>
            </a:r>
            <a:endParaRPr kumimoji="1" lang="ja-JP" altLang="en-US" sz="1200" dirty="0">
              <a:solidFill>
                <a:srgbClr val="2A1A00"/>
              </a:solidFill>
            </a:endParaRPr>
          </a:p>
          <a:p>
            <a:pPr lvl="0"/>
            <a:r>
              <a:rPr kumimoji="1" lang="ja-JP" altLang="en-US" sz="1200" dirty="0" smtClean="0">
                <a:solidFill>
                  <a:srgbClr val="2A1A00"/>
                </a:solidFill>
              </a:rPr>
              <a:t>　　　　　　生活</a:t>
            </a:r>
            <a:r>
              <a:rPr kumimoji="1" lang="ja-JP" altLang="en-US" sz="1200" dirty="0">
                <a:solidFill>
                  <a:srgbClr val="2A1A00"/>
                </a:solidFill>
              </a:rPr>
              <a:t>保護施設・養護老人ホーム・特別養護老人ホーム・軽費老人ホーム・障害者支援施設・ 婦人保護</a:t>
            </a:r>
            <a:r>
              <a:rPr kumimoji="1" lang="ja-JP" altLang="en-US" sz="1200" dirty="0" smtClean="0">
                <a:solidFill>
                  <a:srgbClr val="2A1A00"/>
                </a:solidFill>
              </a:rPr>
              <a:t>施設</a:t>
            </a:r>
            <a:endParaRPr kumimoji="1" lang="en-US" altLang="ja-JP" sz="1200" dirty="0" smtClean="0">
              <a:solidFill>
                <a:srgbClr val="2A1A00"/>
              </a:solidFill>
            </a:endParaRPr>
          </a:p>
          <a:p>
            <a:pPr lvl="0"/>
            <a:r>
              <a:rPr kumimoji="1" lang="ja-JP" altLang="en-US"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　</a:t>
            </a:r>
            <a:endParaRPr kumimoji="1" lang="en-US" altLang="ja-JP"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lvl="0"/>
            <a:r>
              <a:rPr kumimoji="1" lang="ja-JP" altLang="en-US" sz="1600" dirty="0" smtClean="0">
                <a:solidFill>
                  <a:srgbClr val="2A1A00"/>
                </a:solidFill>
                <a:latin typeface="Gill Sans MT" panose="020B0502020104020203"/>
                <a:ea typeface="メイリオ" panose="020B0604030504040204" pitchFamily="50" charset="-128"/>
              </a:rPr>
              <a:t>　★報告方法等についてはこちら（西宮市ホームページ）</a:t>
            </a:r>
            <a:endParaRPr kumimoji="1" lang="en-US" altLang="ja-JP" sz="1600" dirty="0" smtClean="0">
              <a:solidFill>
                <a:srgbClr val="2A1A00"/>
              </a:solidFill>
              <a:latin typeface="Gill Sans MT" panose="020B0502020104020203"/>
              <a:ea typeface="メイリオ" panose="020B0604030504040204" pitchFamily="50" charset="-128"/>
            </a:endParaRPr>
          </a:p>
          <a:p>
            <a:pPr lvl="0"/>
            <a:r>
              <a:rPr kumimoji="1" lang="ja-JP" altLang="en-US" sz="1600" dirty="0" smtClean="0">
                <a:solidFill>
                  <a:srgbClr val="2A1A00"/>
                </a:solidFill>
              </a:rPr>
              <a:t>　</a:t>
            </a:r>
            <a:r>
              <a:rPr kumimoji="1" lang="en-US" altLang="ja-JP" sz="1600" dirty="0" smtClean="0">
                <a:solidFill>
                  <a:srgbClr val="2A1A00"/>
                </a:solidFill>
              </a:rPr>
              <a:t>https</a:t>
            </a:r>
            <a:r>
              <a:rPr kumimoji="1" lang="en-US" altLang="ja-JP" sz="1600" dirty="0">
                <a:solidFill>
                  <a:srgbClr val="2A1A00"/>
                </a:solidFill>
              </a:rPr>
              <a:t>://</a:t>
            </a:r>
            <a:r>
              <a:rPr kumimoji="1" lang="en-US" altLang="ja-JP" sz="1600" dirty="0" smtClean="0">
                <a:solidFill>
                  <a:srgbClr val="2A1A00"/>
                </a:solidFill>
              </a:rPr>
              <a:t>www.nishi.or.jp/kenko/hokenjojoho/kansensho/kekkaku/kekkakugimu.html</a:t>
            </a:r>
          </a:p>
          <a:p>
            <a:pPr lvl="0"/>
            <a:r>
              <a:rPr kumimoji="1" lang="ja-JP" altLang="en-US" sz="1600" dirty="0" smtClean="0">
                <a:solidFill>
                  <a:srgbClr val="2A1A00"/>
                </a:solidFill>
              </a:rPr>
              <a:t>　ページ</a:t>
            </a:r>
            <a:r>
              <a:rPr kumimoji="1" lang="ja-JP" altLang="en-US" sz="1600" dirty="0">
                <a:solidFill>
                  <a:srgbClr val="2A1A00"/>
                </a:solidFill>
              </a:rPr>
              <a:t>番号：</a:t>
            </a:r>
            <a:r>
              <a:rPr kumimoji="1" lang="en-US" altLang="ja-JP" sz="1600" dirty="0" smtClean="0">
                <a:solidFill>
                  <a:srgbClr val="2A1A00"/>
                </a:solidFill>
              </a:rPr>
              <a:t>83159258</a:t>
            </a:r>
          </a:p>
          <a:p>
            <a:pPr lvl="0"/>
            <a:endParaRPr kumimoji="1" lang="en-US" altLang="ja-JP" sz="16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endParaRPr>
          </a:p>
          <a:p>
            <a:pPr lvl="0"/>
            <a:endParaRPr kumimoji="1" lang="en-US" altLang="ja-JP" sz="1600" b="0" i="0" u="none" strike="noStrike" kern="1200" cap="none" spc="0" normalizeH="0" baseline="0" noProof="0" dirty="0">
              <a:ln>
                <a:noFill/>
              </a:ln>
              <a:solidFill>
                <a:srgbClr val="2A1A00"/>
              </a:solidFill>
              <a:effectLst/>
              <a:uLnTx/>
              <a:uFillTx/>
              <a:latin typeface="Gill Sans MT" panose="020B0502020104020203"/>
              <a:ea typeface="メイリオ" panose="020B0604030504040204" pitchFamily="50" charset="-128"/>
            </a:endParaRPr>
          </a:p>
          <a:p>
            <a:pPr lvl="0"/>
            <a:r>
              <a:rPr kumimoji="1" lang="ja-JP" altLang="en-US" noProof="0" dirty="0" smtClean="0">
                <a:solidFill>
                  <a:srgbClr val="2A1A00"/>
                </a:solidFill>
                <a:latin typeface="Gill Sans MT" panose="020B0502020104020203"/>
                <a:ea typeface="メイリオ" panose="020B0604030504040204" pitchFamily="50" charset="-128"/>
              </a:rPr>
              <a:t>なお、</a:t>
            </a:r>
            <a:r>
              <a:rPr kumimoji="1" lang="ja-JP" altLang="en-US" noProof="0" smtClean="0">
                <a:solidFill>
                  <a:srgbClr val="2A1A00"/>
                </a:solidFill>
                <a:latin typeface="Gill Sans MT" panose="020B0502020104020203"/>
                <a:ea typeface="メイリオ" panose="020B0604030504040204" pitchFamily="50" charset="-128"/>
              </a:rPr>
              <a:t>上記の対象外の施設</a:t>
            </a:r>
            <a:r>
              <a:rPr kumimoji="1" lang="ja-JP" altLang="en-US" noProof="0" dirty="0" smtClean="0">
                <a:solidFill>
                  <a:srgbClr val="2A1A00"/>
                </a:solidFill>
                <a:latin typeface="Gill Sans MT" panose="020B0502020104020203"/>
                <a:ea typeface="メイリオ" panose="020B0604030504040204" pitchFamily="50" charset="-128"/>
              </a:rPr>
              <a:t>事業所等については</a:t>
            </a:r>
            <a:r>
              <a:rPr kumimoji="1" lang="ja-JP" altLang="en-US" dirty="0" smtClean="0">
                <a:solidFill>
                  <a:srgbClr val="2A1A00"/>
                </a:solidFill>
              </a:rPr>
              <a:t>保健所</a:t>
            </a:r>
            <a:r>
              <a:rPr kumimoji="1" lang="ja-JP" altLang="en-US" dirty="0" smtClean="0">
                <a:solidFill>
                  <a:srgbClr val="2A1A00"/>
                </a:solidFill>
              </a:rPr>
              <a:t>へ</a:t>
            </a:r>
            <a:r>
              <a:rPr kumimoji="1" lang="ja-JP" altLang="en-US" dirty="0" smtClean="0">
                <a:solidFill>
                  <a:srgbClr val="2A1A00"/>
                </a:solidFill>
              </a:rPr>
              <a:t>の健診実施</a:t>
            </a:r>
            <a:r>
              <a:rPr kumimoji="1" lang="ja-JP" altLang="en-US" dirty="0" smtClean="0">
                <a:solidFill>
                  <a:srgbClr val="2A1A00"/>
                </a:solidFill>
              </a:rPr>
              <a:t>報告の必要はありませんが、</a:t>
            </a:r>
            <a:endParaRPr kumimoji="1" lang="en-US" altLang="ja-JP" dirty="0">
              <a:solidFill>
                <a:srgbClr val="2A1A00"/>
              </a:solidFill>
            </a:endParaRPr>
          </a:p>
          <a:p>
            <a:pPr lvl="0"/>
            <a:r>
              <a:rPr kumimoji="1" lang="en-US" altLang="ja-JP" b="1" u="sng" dirty="0" smtClean="0">
                <a:solidFill>
                  <a:srgbClr val="2A1A00"/>
                </a:solidFill>
              </a:rPr>
              <a:t>65</a:t>
            </a:r>
            <a:r>
              <a:rPr kumimoji="1" lang="ja-JP" altLang="en-US" b="1" u="sng" dirty="0" smtClean="0">
                <a:solidFill>
                  <a:srgbClr val="2A1A00"/>
                </a:solidFill>
              </a:rPr>
              <a:t>歳以上のすべての方について、毎年胸部レントゲン検査等の検査を受けることが義務付けられています</a:t>
            </a:r>
            <a:r>
              <a:rPr kumimoji="1" lang="ja-JP" altLang="en-US" dirty="0" smtClean="0">
                <a:solidFill>
                  <a:srgbClr val="2A1A00"/>
                </a:solidFill>
              </a:rPr>
              <a:t>。</a:t>
            </a:r>
            <a:endParaRPr kumimoji="1" lang="en-US" altLang="ja-JP" dirty="0" smtClean="0">
              <a:solidFill>
                <a:srgbClr val="2A1A00"/>
              </a:solidFill>
            </a:endParaRPr>
          </a:p>
          <a:p>
            <a:pPr lvl="0"/>
            <a:r>
              <a:rPr kumimoji="1" lang="ja-JP" altLang="en-US" dirty="0" smtClean="0">
                <a:solidFill>
                  <a:srgbClr val="2A1A00"/>
                </a:solidFill>
              </a:rPr>
              <a:t>利用者が定期受診や定期健診等で検査を受けているかの確認もお願いします。</a:t>
            </a:r>
            <a:endParaRPr kumimoji="1" lang="en-US" altLang="ja-JP" dirty="0" smtClean="0">
              <a:solidFill>
                <a:srgbClr val="2A1A00"/>
              </a:solidFill>
            </a:endParaRPr>
          </a:p>
        </p:txBody>
      </p:sp>
      <p:pic>
        <p:nvPicPr>
          <p:cNvPr id="2" name="スライド２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4427" y="199079"/>
            <a:ext cx="487363" cy="487363"/>
          </a:xfrm>
          <a:prstGeom prst="rect">
            <a:avLst/>
          </a:prstGeom>
        </p:spPr>
      </p:pic>
    </p:spTree>
    <p:extLst>
      <p:ext uri="{BB962C8B-B14F-4D97-AF65-F5344CB8AC3E}">
        <p14:creationId xmlns:p14="http://schemas.microsoft.com/office/powerpoint/2010/main" val="3364543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1678" y="302486"/>
            <a:ext cx="10178322" cy="691813"/>
          </a:xfrm>
        </p:spPr>
        <p:txBody>
          <a:bodyPr>
            <a:normAutofit fontScale="90000"/>
          </a:bodyPr>
          <a:lstStyle/>
          <a:p>
            <a:r>
              <a:rPr kumimoji="1" lang="ja-JP" altLang="en-US" dirty="0" smtClean="0"/>
              <a:t>参考・引用資料</a:t>
            </a:r>
            <a:endParaRPr kumimoji="1" lang="ja-JP" altLang="en-US" dirty="0"/>
          </a:p>
        </p:txBody>
      </p:sp>
      <p:sp>
        <p:nvSpPr>
          <p:cNvPr id="3" name="コンテンツ プレースホルダー 2"/>
          <p:cNvSpPr>
            <a:spLocks noGrp="1"/>
          </p:cNvSpPr>
          <p:nvPr>
            <p:ph idx="1"/>
          </p:nvPr>
        </p:nvSpPr>
        <p:spPr>
          <a:xfrm>
            <a:off x="1145146" y="1376040"/>
            <a:ext cx="10608889" cy="4805394"/>
          </a:xfrm>
        </p:spPr>
        <p:txBody>
          <a:bodyPr>
            <a:normAutofit fontScale="92500" lnSpcReduction="10000"/>
          </a:bodyPr>
          <a:lstStyle/>
          <a:p>
            <a:r>
              <a:rPr kumimoji="1" lang="ja-JP" altLang="en-US" sz="1600" dirty="0" smtClean="0"/>
              <a:t>厚生労働省　「介護現場における（施設系　通所系　訪問系サービスなど）感染対策の手引き　第</a:t>
            </a:r>
            <a:r>
              <a:rPr lang="ja-JP" altLang="en-US" sz="1600" dirty="0" smtClean="0"/>
              <a:t>３版」</a:t>
            </a:r>
            <a:endParaRPr lang="en-US" altLang="ja-JP" sz="1600" dirty="0" smtClean="0"/>
          </a:p>
          <a:p>
            <a:r>
              <a:rPr lang="ja-JP" altLang="en-US" sz="1600" dirty="0"/>
              <a:t>厚生</a:t>
            </a:r>
            <a:r>
              <a:rPr lang="ja-JP" altLang="en-US" sz="1600" dirty="0" smtClean="0"/>
              <a:t>労働省ホームページ</a:t>
            </a:r>
            <a:r>
              <a:rPr lang="ja-JP" altLang="en-US" sz="1600" dirty="0"/>
              <a:t>　感染性胃腸炎（特にノロウイルス）について</a:t>
            </a:r>
            <a:r>
              <a:rPr lang="en-US" altLang="ja-JP" sz="1600" dirty="0" smtClean="0"/>
              <a:t>https</a:t>
            </a:r>
            <a:r>
              <a:rPr lang="en-US" altLang="ja-JP" sz="1600" dirty="0"/>
              <a:t>://www.mhlw.go.jp/bunya/kenkou/kekkaku-kansenshou19/norovirus</a:t>
            </a:r>
            <a:r>
              <a:rPr lang="en-US" altLang="ja-JP" sz="1600" dirty="0" smtClean="0"/>
              <a:t>/</a:t>
            </a:r>
          </a:p>
          <a:p>
            <a:r>
              <a:rPr lang="ja-JP" altLang="en-US" sz="1600" dirty="0" smtClean="0"/>
              <a:t>職業感染制御研究会ホームページ　</a:t>
            </a:r>
            <a:r>
              <a:rPr lang="en-US" altLang="ja-JP" sz="1600" dirty="0"/>
              <a:t>http://jrgoicp.umin.ac.jp/</a:t>
            </a:r>
            <a:endParaRPr lang="en-US" altLang="ja-JP" sz="1600" dirty="0" smtClean="0"/>
          </a:p>
          <a:p>
            <a:r>
              <a:rPr lang="ja-JP" altLang="en-US" sz="1600" dirty="0" smtClean="0"/>
              <a:t>日本環境感染学会ホームページ</a:t>
            </a:r>
            <a:r>
              <a:rPr lang="ja-JP" altLang="en-US" sz="1600" dirty="0"/>
              <a:t>　災害時の感染</a:t>
            </a:r>
            <a:r>
              <a:rPr lang="ja-JP" altLang="en-US" sz="1600" dirty="0" smtClean="0"/>
              <a:t>対策</a:t>
            </a:r>
            <a:endParaRPr lang="en-US" altLang="ja-JP" sz="1600" dirty="0" smtClean="0"/>
          </a:p>
          <a:p>
            <a:pPr marL="0" indent="0">
              <a:buNone/>
            </a:pPr>
            <a:r>
              <a:rPr lang="ja-JP" altLang="en-US" sz="1600" dirty="0"/>
              <a:t>　</a:t>
            </a:r>
            <a:r>
              <a:rPr lang="en-US" altLang="ja-JP" sz="1600" dirty="0"/>
              <a:t>http://</a:t>
            </a:r>
            <a:r>
              <a:rPr lang="en-US" altLang="ja-JP" sz="1600" dirty="0" smtClean="0"/>
              <a:t>www.kankyokansen.org/modules/news/index.php?content_id=552</a:t>
            </a:r>
          </a:p>
          <a:p>
            <a:r>
              <a:rPr lang="ja-JP" altLang="en-US" sz="1600" dirty="0" smtClean="0"/>
              <a:t>厚生労働省　新型コロナウイルス感染症　診療の手引き　第</a:t>
            </a:r>
            <a:r>
              <a:rPr lang="en-US" altLang="ja-JP" sz="1600" dirty="0" smtClean="0"/>
              <a:t>10.1</a:t>
            </a:r>
            <a:r>
              <a:rPr lang="ja-JP" altLang="en-US" sz="1600" dirty="0" smtClean="0"/>
              <a:t>版　</a:t>
            </a:r>
            <a:r>
              <a:rPr lang="en-US" altLang="ja-JP" sz="1600" dirty="0" smtClean="0"/>
              <a:t>https</a:t>
            </a:r>
            <a:r>
              <a:rPr lang="en-US" altLang="ja-JP" sz="1600" dirty="0"/>
              <a:t>://</a:t>
            </a:r>
            <a:r>
              <a:rPr lang="en-US" altLang="ja-JP" sz="1600" dirty="0" smtClean="0"/>
              <a:t>www.mhlw.go.jp/stf/seisakunitsuite/bunya/0000121431_00111.html</a:t>
            </a:r>
          </a:p>
          <a:p>
            <a:r>
              <a:rPr lang="ja-JP" altLang="en-US" sz="1600" dirty="0"/>
              <a:t>内閣官房ホームページ　新型コロナウイルス感染症対策分科会資料（令和</a:t>
            </a:r>
            <a:r>
              <a:rPr lang="en-US" altLang="ja-JP" sz="1600" dirty="0"/>
              <a:t>4</a:t>
            </a:r>
            <a:r>
              <a:rPr lang="ja-JP" altLang="en-US" sz="1600" dirty="0"/>
              <a:t>年</a:t>
            </a:r>
            <a:r>
              <a:rPr lang="en-US" altLang="ja-JP" sz="1600" dirty="0"/>
              <a:t>7</a:t>
            </a:r>
            <a:r>
              <a:rPr lang="ja-JP" altLang="en-US" sz="1600" dirty="0"/>
              <a:t>月</a:t>
            </a:r>
            <a:r>
              <a:rPr lang="en-US" altLang="ja-JP" sz="1600" dirty="0"/>
              <a:t>14</a:t>
            </a:r>
            <a:r>
              <a:rPr lang="ja-JP" altLang="en-US" sz="1600" dirty="0"/>
              <a:t>日）</a:t>
            </a:r>
            <a:r>
              <a:rPr lang="en-US" altLang="ja-JP" sz="1600" dirty="0"/>
              <a:t>https://www.cas.go.jp/jp/seisaku/ful/taisakusuisin.html</a:t>
            </a:r>
          </a:p>
          <a:p>
            <a:r>
              <a:rPr lang="ja-JP" altLang="en-US" sz="1600" dirty="0"/>
              <a:t>厚生労働省　第</a:t>
            </a:r>
            <a:r>
              <a:rPr lang="en-US" altLang="ja-JP" sz="1600" dirty="0"/>
              <a:t>87</a:t>
            </a:r>
            <a:r>
              <a:rPr lang="ja-JP" altLang="en-US" sz="1600" dirty="0"/>
              <a:t>回新型</a:t>
            </a:r>
            <a:r>
              <a:rPr lang="ja-JP" altLang="en-US" sz="1600" dirty="0" smtClean="0"/>
              <a:t>コロナウイルス</a:t>
            </a:r>
            <a:r>
              <a:rPr lang="ja-JP" altLang="en-US" sz="1600" dirty="0"/>
              <a:t>感染症対策アドバイザリーボード（令和</a:t>
            </a:r>
            <a:r>
              <a:rPr lang="en-US" altLang="ja-JP" sz="1600" dirty="0"/>
              <a:t>4</a:t>
            </a:r>
            <a:r>
              <a:rPr lang="ja-JP" altLang="en-US" sz="1600" dirty="0"/>
              <a:t>年</a:t>
            </a:r>
            <a:r>
              <a:rPr lang="en-US" altLang="ja-JP" sz="1600" dirty="0"/>
              <a:t>6</a:t>
            </a:r>
            <a:r>
              <a:rPr lang="ja-JP" altLang="en-US" sz="1600" dirty="0"/>
              <a:t>月</a:t>
            </a:r>
            <a:r>
              <a:rPr lang="en-US" altLang="ja-JP" sz="1600" dirty="0"/>
              <a:t>8</a:t>
            </a:r>
            <a:r>
              <a:rPr lang="ja-JP" altLang="en-US" sz="1600" dirty="0"/>
              <a:t>日）</a:t>
            </a:r>
            <a:r>
              <a:rPr lang="en-US" altLang="ja-JP" sz="1600" dirty="0"/>
              <a:t>https://</a:t>
            </a:r>
            <a:r>
              <a:rPr lang="en-US" altLang="ja-JP" sz="1600" dirty="0" smtClean="0"/>
              <a:t>www.mhlw.go.jp/content/10900000/000948595.pdf</a:t>
            </a:r>
            <a:endParaRPr lang="en-US" altLang="ja-JP" sz="1600" dirty="0"/>
          </a:p>
          <a:p>
            <a:r>
              <a:rPr lang="ja-JP" altLang="en-US" sz="1600" dirty="0"/>
              <a:t>厚生労働省　</a:t>
            </a:r>
            <a:r>
              <a:rPr lang="en-US" altLang="ja-JP" sz="1600" dirty="0"/>
              <a:t>https://</a:t>
            </a:r>
            <a:r>
              <a:rPr lang="en-US" altLang="ja-JP" sz="1600" dirty="0" smtClean="0"/>
              <a:t>www.mhlw.go.jp/content/000501122.pdf</a:t>
            </a:r>
          </a:p>
          <a:p>
            <a:r>
              <a:rPr lang="ja-JP" altLang="en-US" sz="1600" dirty="0"/>
              <a:t>厚生労働省　</a:t>
            </a:r>
            <a:r>
              <a:rPr lang="en-US" altLang="ja-JP" sz="1600" dirty="0"/>
              <a:t>https://www.mhlw.go.jp/content/10900000/000334134.pdf</a:t>
            </a:r>
            <a:endParaRPr lang="en-US" altLang="ja-JP" sz="1600" dirty="0" smtClean="0"/>
          </a:p>
          <a:p>
            <a:r>
              <a:rPr lang="ja-JP" altLang="en-US" sz="1600" dirty="0" smtClean="0"/>
              <a:t>内閣感染症危機管理統括庁ホームページ　</a:t>
            </a:r>
            <a:r>
              <a:rPr lang="en-US" altLang="ja-JP" sz="1600" dirty="0" smtClean="0"/>
              <a:t>https</a:t>
            </a:r>
            <a:r>
              <a:rPr lang="en-US" altLang="ja-JP" sz="1600" dirty="0"/>
              <a:t>://www.caicm.go.jp/houdou/documents/index.html</a:t>
            </a:r>
            <a:endParaRPr lang="en-US" altLang="ja-JP" sz="1600" dirty="0" smtClean="0"/>
          </a:p>
          <a:p>
            <a:r>
              <a:rPr lang="ja-JP" altLang="en-US" sz="1600" dirty="0"/>
              <a:t>厚生労働省　感染症対策普及リーフレット　</a:t>
            </a:r>
            <a:r>
              <a:rPr lang="ja-JP" altLang="en-US" sz="1600" dirty="0" smtClean="0"/>
              <a:t>第３版　</a:t>
            </a:r>
            <a:r>
              <a:rPr lang="en-US" altLang="ja-JP" sz="1600" dirty="0" smtClean="0"/>
              <a:t>https</a:t>
            </a:r>
            <a:r>
              <a:rPr lang="en-US" altLang="ja-JP" sz="1600" dirty="0"/>
              <a:t>://</a:t>
            </a:r>
            <a:r>
              <a:rPr lang="en-US" altLang="ja-JP" sz="1600" dirty="0" smtClean="0"/>
              <a:t>www.mhlw.go.jp/content/12300000/001206496.pdf</a:t>
            </a:r>
            <a:r>
              <a:rPr lang="ja-JP" altLang="en-US" sz="1600" dirty="0"/>
              <a:t>　</a:t>
            </a:r>
            <a:endParaRPr lang="en-US" altLang="ja-JP" sz="1600" dirty="0" smtClean="0"/>
          </a:p>
          <a:p>
            <a:pPr marL="0" indent="0">
              <a:buNone/>
            </a:pPr>
            <a:endParaRPr lang="en-US" altLang="ja-JP" sz="1600" dirty="0"/>
          </a:p>
          <a:p>
            <a:pPr marL="0" indent="0">
              <a:buNone/>
            </a:pPr>
            <a:endParaRPr lang="en-US" altLang="ja-JP" sz="1600" dirty="0" smtClean="0"/>
          </a:p>
          <a:p>
            <a:pPr marL="0" indent="0">
              <a:buNone/>
            </a:pPr>
            <a:endParaRPr lang="en-US" altLang="ja-JP" sz="1600" dirty="0" smtClean="0"/>
          </a:p>
          <a:p>
            <a:endParaRPr lang="en-US" altLang="ja-JP" sz="1600" dirty="0" smtClean="0"/>
          </a:p>
          <a:p>
            <a:endParaRPr kumimoji="1" lang="ja-JP" altLang="en-US" sz="1600" dirty="0"/>
          </a:p>
        </p:txBody>
      </p:sp>
      <p:pic>
        <p:nvPicPr>
          <p:cNvPr id="4" name="最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6672" y="302486"/>
            <a:ext cx="487363" cy="487363"/>
          </a:xfrm>
          <a:prstGeom prst="rect">
            <a:avLst/>
          </a:prstGeom>
        </p:spPr>
      </p:pic>
    </p:spTree>
    <p:extLst>
      <p:ext uri="{BB962C8B-B14F-4D97-AF65-F5344CB8AC3E}">
        <p14:creationId xmlns:p14="http://schemas.microsoft.com/office/powerpoint/2010/main" val="3114349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標準予防策</a:t>
            </a:r>
            <a:endParaRPr kumimoji="1" lang="ja-JP" altLang="en-US" dirty="0"/>
          </a:p>
        </p:txBody>
      </p:sp>
      <p:sp>
        <p:nvSpPr>
          <p:cNvPr id="4" name="テキスト ボックス 3"/>
          <p:cNvSpPr txBox="1"/>
          <p:nvPr/>
        </p:nvSpPr>
        <p:spPr>
          <a:xfrm>
            <a:off x="1098574" y="1349405"/>
            <a:ext cx="10442397" cy="4524315"/>
          </a:xfrm>
          <a:prstGeom prst="rect">
            <a:avLst/>
          </a:prstGeom>
          <a:noFill/>
        </p:spPr>
        <p:txBody>
          <a:bodyPr wrap="square" rtlCol="0">
            <a:spAutoFit/>
          </a:bodyPr>
          <a:lstStyle/>
          <a:p>
            <a:r>
              <a:rPr kumimoji="1" lang="ja-JP" altLang="en-US" dirty="0" smtClean="0"/>
              <a:t>感染の３要素が成立しないようにするため、日ごろからの感染対策が重要です。</a:t>
            </a:r>
            <a:endParaRPr kumimoji="1" lang="en-US" altLang="ja-JP" dirty="0" smtClean="0"/>
          </a:p>
          <a:p>
            <a:r>
              <a:rPr kumimoji="1" lang="ja-JP" altLang="en-US" dirty="0" smtClean="0"/>
              <a:t>まずは「標準予防策（スタンダードプリコーション）」の考え方に基づいた対応を徹底します。</a:t>
            </a:r>
            <a:endParaRPr kumimoji="1" lang="en-US" altLang="ja-JP" dirty="0" smtClean="0"/>
          </a:p>
          <a:p>
            <a:endParaRPr kumimoji="1" lang="en-US" altLang="ja-JP" dirty="0"/>
          </a:p>
          <a:p>
            <a:endParaRPr kumimoji="1" lang="en-US" altLang="ja-JP" dirty="0" smtClean="0"/>
          </a:p>
          <a:p>
            <a:endParaRPr kumimoji="1" lang="en-US" altLang="ja-JP" dirty="0"/>
          </a:p>
          <a:p>
            <a:endParaRPr kumimoji="1" lang="en-US" altLang="ja-JP" dirty="0" smtClean="0"/>
          </a:p>
          <a:p>
            <a:endParaRPr kumimoji="1" lang="en-US" altLang="ja-JP" dirty="0"/>
          </a:p>
          <a:p>
            <a:endParaRPr kumimoji="1" lang="en-US" altLang="ja-JP" dirty="0" smtClean="0"/>
          </a:p>
          <a:p>
            <a:endParaRPr kumimoji="1" lang="en-US" altLang="ja-JP" dirty="0"/>
          </a:p>
          <a:p>
            <a:endParaRPr kumimoji="1" lang="en-US" altLang="ja-JP" dirty="0" smtClean="0"/>
          </a:p>
          <a:p>
            <a:endParaRPr kumimoji="1" lang="en-US" altLang="ja-JP" dirty="0" smtClean="0"/>
          </a:p>
          <a:p>
            <a:endParaRPr kumimoji="1" lang="en-US" altLang="ja-JP" dirty="0" smtClean="0"/>
          </a:p>
          <a:p>
            <a:endParaRPr kumimoji="1" lang="en-US" altLang="ja-JP" dirty="0" smtClean="0"/>
          </a:p>
          <a:p>
            <a:r>
              <a:rPr kumimoji="1" lang="ja-JP" altLang="en-US" dirty="0" smtClean="0"/>
              <a:t>上記の標準予防策に加えて感染症流行時には、</a:t>
            </a:r>
            <a:r>
              <a:rPr kumimoji="1" lang="ja-JP" altLang="en-US" u="sng" dirty="0" smtClean="0"/>
              <a:t>感染原（ウイルスや菌など）の感染経路に応じて、適切な対策を追加</a:t>
            </a:r>
            <a:r>
              <a:rPr kumimoji="1" lang="ja-JP" altLang="en-US" dirty="0" smtClean="0"/>
              <a:t>します。</a:t>
            </a:r>
            <a:endParaRPr kumimoji="1" lang="en-US" altLang="ja-JP" dirty="0" smtClean="0"/>
          </a:p>
          <a:p>
            <a:endParaRPr kumimoji="1" lang="en-US" altLang="ja-JP" dirty="0"/>
          </a:p>
        </p:txBody>
      </p:sp>
      <p:sp>
        <p:nvSpPr>
          <p:cNvPr id="3" name="正方形/長方形 2"/>
          <p:cNvSpPr/>
          <p:nvPr/>
        </p:nvSpPr>
        <p:spPr>
          <a:xfrm>
            <a:off x="1272816" y="2491581"/>
            <a:ext cx="10093911" cy="19629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rPr>
              <a:t>「標準予防策（スタンダードプリコーション）</a:t>
            </a:r>
            <a:r>
              <a:rPr kumimoji="1" lang="ja-JP" altLang="en-US" sz="2000" b="1" dirty="0" smtClean="0">
                <a:solidFill>
                  <a:schemeClr val="tx1"/>
                </a:solidFill>
              </a:rPr>
              <a:t>」</a:t>
            </a:r>
            <a:endParaRPr kumimoji="1" lang="en-US" altLang="ja-JP" sz="2000" b="1" dirty="0" smtClean="0">
              <a:solidFill>
                <a:schemeClr val="tx1"/>
              </a:solidFill>
            </a:endParaRPr>
          </a:p>
          <a:p>
            <a:endParaRPr kumimoji="1" lang="en-US" altLang="ja-JP" sz="2000" b="1" dirty="0">
              <a:solidFill>
                <a:schemeClr val="tx1"/>
              </a:solidFill>
            </a:endParaRPr>
          </a:p>
          <a:p>
            <a:r>
              <a:rPr kumimoji="1" lang="ja-JP" altLang="en-US" dirty="0">
                <a:solidFill>
                  <a:schemeClr val="tx1"/>
                </a:solidFill>
              </a:rPr>
              <a:t>　汗を除く血液等の体液は、すべて感染性があるものとみなして対処することで、感染リスク</a:t>
            </a:r>
            <a:r>
              <a:rPr kumimoji="1" lang="ja-JP" altLang="en-US" dirty="0" smtClean="0">
                <a:solidFill>
                  <a:schemeClr val="tx1"/>
                </a:solidFill>
              </a:rPr>
              <a:t>を　</a:t>
            </a:r>
            <a:endParaRPr kumimoji="1" lang="en-US" altLang="ja-JP" dirty="0" smtClean="0">
              <a:solidFill>
                <a:schemeClr val="tx1"/>
              </a:solidFill>
            </a:endParaRPr>
          </a:p>
          <a:p>
            <a:r>
              <a:rPr kumimoji="1" lang="ja-JP" altLang="en-US" dirty="0">
                <a:solidFill>
                  <a:schemeClr val="tx1"/>
                </a:solidFill>
              </a:rPr>
              <a:t>　軽</a:t>
            </a:r>
            <a:r>
              <a:rPr kumimoji="1" lang="ja-JP" altLang="en-US" dirty="0" smtClean="0">
                <a:solidFill>
                  <a:schemeClr val="tx1"/>
                </a:solidFill>
              </a:rPr>
              <a:t>減させる</a:t>
            </a:r>
            <a:r>
              <a:rPr kumimoji="1" lang="ja-JP" altLang="en-US" dirty="0">
                <a:solidFill>
                  <a:schemeClr val="tx1"/>
                </a:solidFill>
              </a:rPr>
              <a:t>という考え方</a:t>
            </a:r>
            <a:endParaRPr kumimoji="1" lang="en-US" altLang="ja-JP" dirty="0">
              <a:solidFill>
                <a:schemeClr val="tx1"/>
              </a:solidFill>
            </a:endParaRPr>
          </a:p>
          <a:p>
            <a:r>
              <a:rPr kumimoji="1" lang="ja-JP" altLang="en-US" dirty="0">
                <a:solidFill>
                  <a:schemeClr val="tx1"/>
                </a:solidFill>
              </a:rPr>
              <a:t>　</a:t>
            </a:r>
            <a:r>
              <a:rPr kumimoji="1" lang="ja-JP" altLang="en-US" dirty="0" smtClean="0">
                <a:solidFill>
                  <a:schemeClr val="tx1"/>
                </a:solidFill>
              </a:rPr>
              <a:t>感染症の有無に関わらず、患者と医療介護従事者双方の感染</a:t>
            </a:r>
            <a:r>
              <a:rPr kumimoji="1" lang="ja-JP" altLang="en-US" dirty="0">
                <a:solidFill>
                  <a:schemeClr val="tx1"/>
                </a:solidFill>
              </a:rPr>
              <a:t>リスクを軽減</a:t>
            </a:r>
            <a:r>
              <a:rPr kumimoji="1" lang="ja-JP" altLang="en-US" dirty="0" smtClean="0">
                <a:solidFill>
                  <a:schemeClr val="tx1"/>
                </a:solidFill>
              </a:rPr>
              <a:t>するために講じる感　</a:t>
            </a:r>
            <a:endParaRPr kumimoji="1" lang="en-US" altLang="ja-JP" dirty="0" smtClean="0">
              <a:solidFill>
                <a:schemeClr val="tx1"/>
              </a:solidFill>
            </a:endParaRPr>
          </a:p>
          <a:p>
            <a:r>
              <a:rPr kumimoji="1" lang="ja-JP" altLang="en-US" dirty="0">
                <a:solidFill>
                  <a:schemeClr val="tx1"/>
                </a:solidFill>
              </a:rPr>
              <a:t>　</a:t>
            </a:r>
            <a:r>
              <a:rPr kumimoji="1" lang="ja-JP" altLang="en-US" dirty="0" smtClean="0">
                <a:solidFill>
                  <a:schemeClr val="tx1"/>
                </a:solidFill>
              </a:rPr>
              <a:t>染対策</a:t>
            </a:r>
            <a:endParaRPr kumimoji="1" lang="en-US" altLang="ja-JP" dirty="0">
              <a:solidFill>
                <a:schemeClr val="tx1"/>
              </a:solidFill>
            </a:endParaRPr>
          </a:p>
        </p:txBody>
      </p:sp>
      <p:pic>
        <p:nvPicPr>
          <p:cNvPr id="5" name="スライド２">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1804" y="138703"/>
            <a:ext cx="487363" cy="487363"/>
          </a:xfrm>
          <a:prstGeom prst="rect">
            <a:avLst/>
          </a:prstGeom>
        </p:spPr>
      </p:pic>
    </p:spTree>
    <p:extLst>
      <p:ext uri="{BB962C8B-B14F-4D97-AF65-F5344CB8AC3E}">
        <p14:creationId xmlns:p14="http://schemas.microsoft.com/office/powerpoint/2010/main" val="3451591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1678" y="272197"/>
            <a:ext cx="10178322" cy="1492132"/>
          </a:xfrm>
        </p:spPr>
        <p:txBody>
          <a:bodyPr/>
          <a:lstStyle/>
          <a:p>
            <a:r>
              <a:rPr kumimoji="1" lang="ja-JP" altLang="en-US" dirty="0" smtClean="0"/>
              <a:t>主な病原体の感染経路</a:t>
            </a:r>
            <a:endParaRPr kumimoji="1" lang="ja-JP" altLang="en-US"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757292970"/>
              </p:ext>
            </p:extLst>
          </p:nvPr>
        </p:nvGraphicFramePr>
        <p:xfrm>
          <a:off x="1154097" y="1128451"/>
          <a:ext cx="10524479" cy="4485640"/>
        </p:xfrm>
        <a:graphic>
          <a:graphicData uri="http://schemas.openxmlformats.org/drawingml/2006/table">
            <a:tbl>
              <a:tblPr firstCol="1">
                <a:tableStyleId>{5C22544A-7EE6-4342-B048-85BDC9FD1C3A}</a:tableStyleId>
              </a:tblPr>
              <a:tblGrid>
                <a:gridCol w="1837678">
                  <a:extLst>
                    <a:ext uri="{9D8B030D-6E8A-4147-A177-3AD203B41FA5}">
                      <a16:colId xmlns:a16="http://schemas.microsoft.com/office/drawing/2014/main" val="2358465555"/>
                    </a:ext>
                  </a:extLst>
                </a:gridCol>
                <a:gridCol w="5637320">
                  <a:extLst>
                    <a:ext uri="{9D8B030D-6E8A-4147-A177-3AD203B41FA5}">
                      <a16:colId xmlns:a16="http://schemas.microsoft.com/office/drawing/2014/main" val="2226744051"/>
                    </a:ext>
                  </a:extLst>
                </a:gridCol>
                <a:gridCol w="3049481">
                  <a:extLst>
                    <a:ext uri="{9D8B030D-6E8A-4147-A177-3AD203B41FA5}">
                      <a16:colId xmlns:a16="http://schemas.microsoft.com/office/drawing/2014/main" val="2934374932"/>
                    </a:ext>
                  </a:extLst>
                </a:gridCol>
              </a:tblGrid>
              <a:tr h="370840">
                <a:tc>
                  <a:txBody>
                    <a:bodyPr/>
                    <a:lstStyle/>
                    <a:p>
                      <a:pPr algn="ctr"/>
                      <a:r>
                        <a:rPr kumimoji="1" lang="ja-JP" altLang="en-US" b="0" dirty="0" smtClean="0">
                          <a:solidFill>
                            <a:schemeClr val="tx1"/>
                          </a:solidFill>
                        </a:rPr>
                        <a:t>感染経路</a:t>
                      </a:r>
                      <a:endParaRPr kumimoji="1" lang="ja-JP" altLang="en-US" b="0" dirty="0">
                        <a:solidFill>
                          <a:schemeClr val="tx1"/>
                        </a:solidFill>
                      </a:endParaRPr>
                    </a:p>
                  </a:txBody>
                  <a:tcPr>
                    <a:solidFill>
                      <a:schemeClr val="accent1">
                        <a:lumMod val="75000"/>
                      </a:schemeClr>
                    </a:solidFill>
                  </a:tcPr>
                </a:tc>
                <a:tc>
                  <a:txBody>
                    <a:bodyPr/>
                    <a:lstStyle/>
                    <a:p>
                      <a:pPr algn="ctr"/>
                      <a:r>
                        <a:rPr kumimoji="1" lang="ja-JP" altLang="en-US" dirty="0" smtClean="0">
                          <a:solidFill>
                            <a:schemeClr val="tx1"/>
                          </a:solidFill>
                        </a:rPr>
                        <a:t>特徴</a:t>
                      </a:r>
                      <a:endParaRPr kumimoji="1" lang="ja-JP" altLang="en-US" dirty="0">
                        <a:solidFill>
                          <a:schemeClr val="tx1"/>
                        </a:solidFill>
                      </a:endParaRPr>
                    </a:p>
                  </a:txBody>
                  <a:tcPr>
                    <a:solidFill>
                      <a:schemeClr val="accent1">
                        <a:lumMod val="75000"/>
                      </a:schemeClr>
                    </a:solidFill>
                  </a:tcPr>
                </a:tc>
                <a:tc>
                  <a:txBody>
                    <a:bodyPr/>
                    <a:lstStyle/>
                    <a:p>
                      <a:pPr algn="ctr"/>
                      <a:r>
                        <a:rPr kumimoji="1" lang="ja-JP" altLang="en-US" dirty="0" smtClean="0">
                          <a:solidFill>
                            <a:schemeClr val="tx1"/>
                          </a:solidFill>
                        </a:rPr>
                        <a:t>主な病原体</a:t>
                      </a:r>
                      <a:endParaRPr kumimoji="1" lang="ja-JP" altLang="en-US" dirty="0">
                        <a:solidFill>
                          <a:schemeClr val="tx1"/>
                        </a:solidFill>
                      </a:endParaRPr>
                    </a:p>
                  </a:txBody>
                  <a:tcPr>
                    <a:solidFill>
                      <a:schemeClr val="accent1">
                        <a:lumMod val="75000"/>
                      </a:schemeClr>
                    </a:solidFill>
                  </a:tcPr>
                </a:tc>
                <a:extLst>
                  <a:ext uri="{0D108BD9-81ED-4DB2-BD59-A6C34878D82A}">
                    <a16:rowId xmlns:a16="http://schemas.microsoft.com/office/drawing/2014/main" val="2185326517"/>
                  </a:ext>
                </a:extLst>
              </a:tr>
              <a:tr h="370840">
                <a:tc>
                  <a:txBody>
                    <a:bodyPr/>
                    <a:lstStyle/>
                    <a:p>
                      <a:pPr algn="ctr"/>
                      <a:r>
                        <a:rPr kumimoji="1" lang="ja-JP" altLang="en-US" dirty="0" smtClean="0">
                          <a:solidFill>
                            <a:schemeClr val="tx1"/>
                          </a:solidFill>
                        </a:rPr>
                        <a:t>空気感染</a:t>
                      </a:r>
                      <a:endParaRPr kumimoji="1" lang="en-US" altLang="ja-JP" dirty="0" smtClean="0">
                        <a:solidFill>
                          <a:schemeClr val="tx1"/>
                        </a:solidFill>
                      </a:endParaRPr>
                    </a:p>
                    <a:p>
                      <a:pPr algn="ctr"/>
                      <a:r>
                        <a:rPr kumimoji="1" lang="ja-JP" altLang="en-US" dirty="0" smtClean="0">
                          <a:solidFill>
                            <a:schemeClr val="tx1"/>
                          </a:solidFill>
                        </a:rPr>
                        <a:t>（飛沫核感染）</a:t>
                      </a:r>
                      <a:endParaRPr kumimoji="1" lang="ja-JP" altLang="en-US"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solidFill>
                            <a:schemeClr val="tx1"/>
                          </a:solidFill>
                        </a:rPr>
                        <a:t>感染の咳やくしゃみで放出した飛沫から水分が蒸発し、飛沫核となる。この病原体を含む小さな粒子（</a:t>
                      </a:r>
                      <a:r>
                        <a:rPr kumimoji="1" lang="en-US" altLang="ja-JP" dirty="0" smtClean="0">
                          <a:solidFill>
                            <a:schemeClr val="tx1"/>
                          </a:solidFill>
                        </a:rPr>
                        <a:t>5㎛</a:t>
                      </a:r>
                      <a:r>
                        <a:rPr kumimoji="1" lang="ja-JP" altLang="en-US" dirty="0" smtClean="0">
                          <a:solidFill>
                            <a:schemeClr val="tx1"/>
                          </a:solidFill>
                        </a:rPr>
                        <a:t>以下の飛沫核）が、長時間空中を浮遊し空気の流れによって広範囲に拡散し、その飛沫核を吸い込むことによって感染する</a:t>
                      </a:r>
                    </a:p>
                  </a:txBody>
                  <a:tcPr/>
                </a:tc>
                <a:tc>
                  <a:txBody>
                    <a:bodyPr/>
                    <a:lstStyle/>
                    <a:p>
                      <a:pPr algn="l"/>
                      <a:r>
                        <a:rPr kumimoji="1" lang="ja-JP" altLang="en-US" dirty="0" smtClean="0">
                          <a:solidFill>
                            <a:schemeClr val="tx1"/>
                          </a:solidFill>
                        </a:rPr>
                        <a:t>結核菌　麻疹ウイルス　</a:t>
                      </a:r>
                      <a:endParaRPr kumimoji="1" lang="en-US" altLang="ja-JP" dirty="0" smtClean="0">
                        <a:solidFill>
                          <a:schemeClr val="tx1"/>
                        </a:solidFill>
                      </a:endParaRPr>
                    </a:p>
                    <a:p>
                      <a:pPr algn="l"/>
                      <a:r>
                        <a:rPr kumimoji="1" lang="ja-JP" altLang="en-US" dirty="0" smtClean="0">
                          <a:solidFill>
                            <a:schemeClr val="tx1"/>
                          </a:solidFill>
                        </a:rPr>
                        <a:t>水痘ウイルス　など</a:t>
                      </a:r>
                      <a:endParaRPr kumimoji="1" lang="ja-JP" altLang="en-US" dirty="0">
                        <a:solidFill>
                          <a:schemeClr val="tx1"/>
                        </a:solidFill>
                      </a:endParaRPr>
                    </a:p>
                  </a:txBody>
                  <a:tcPr/>
                </a:tc>
                <a:extLst>
                  <a:ext uri="{0D108BD9-81ED-4DB2-BD59-A6C34878D82A}">
                    <a16:rowId xmlns:a16="http://schemas.microsoft.com/office/drawing/2014/main" val="3435820111"/>
                  </a:ext>
                </a:extLst>
              </a:tr>
              <a:tr h="370840">
                <a:tc>
                  <a:txBody>
                    <a:bodyPr/>
                    <a:lstStyle/>
                    <a:p>
                      <a:pPr algn="ctr"/>
                      <a:r>
                        <a:rPr kumimoji="1" lang="ja-JP" altLang="en-US" dirty="0" smtClean="0">
                          <a:solidFill>
                            <a:schemeClr val="tx1"/>
                          </a:solidFill>
                        </a:rPr>
                        <a:t>飛沫感染</a:t>
                      </a:r>
                      <a:endParaRPr kumimoji="1" lang="ja-JP" altLang="en-US" dirty="0">
                        <a:solidFill>
                          <a:schemeClr val="tx1"/>
                        </a:solidFill>
                      </a:endParaRPr>
                    </a:p>
                  </a:txBody>
                  <a:tcPr anchor="ctr"/>
                </a:tc>
                <a:tc>
                  <a:txBody>
                    <a:bodyPr/>
                    <a:lstStyle/>
                    <a:p>
                      <a:pPr algn="l"/>
                      <a:r>
                        <a:rPr kumimoji="1" lang="ja-JP" altLang="en-US" dirty="0" smtClean="0">
                          <a:solidFill>
                            <a:schemeClr val="tx1"/>
                          </a:solidFill>
                        </a:rPr>
                        <a:t>病原体を含む大きな粒子（</a:t>
                      </a:r>
                      <a:r>
                        <a:rPr kumimoji="1" lang="en-US" altLang="ja-JP" dirty="0" smtClean="0">
                          <a:solidFill>
                            <a:schemeClr val="tx1"/>
                          </a:solidFill>
                        </a:rPr>
                        <a:t>5㎛</a:t>
                      </a:r>
                      <a:r>
                        <a:rPr kumimoji="1" lang="ja-JP" altLang="en-US" dirty="0" smtClean="0">
                          <a:solidFill>
                            <a:schemeClr val="tx1"/>
                          </a:solidFill>
                        </a:rPr>
                        <a:t>より大きい飛沫核）が飛散し、人の鼻や口の粘膜などに付着することによって感染する</a:t>
                      </a:r>
                      <a:endParaRPr kumimoji="1" lang="en-US" altLang="ja-JP" dirty="0" smtClean="0">
                        <a:solidFill>
                          <a:schemeClr val="tx1"/>
                        </a:solidFill>
                      </a:endParaRPr>
                    </a:p>
                    <a:p>
                      <a:pPr algn="l"/>
                      <a:r>
                        <a:rPr kumimoji="1" lang="ja-JP" altLang="en-US" dirty="0" smtClean="0">
                          <a:solidFill>
                            <a:schemeClr val="tx1"/>
                          </a:solidFill>
                        </a:rPr>
                        <a:t>飛沫は空気中で</a:t>
                      </a:r>
                      <a:r>
                        <a:rPr kumimoji="1" lang="en-US" altLang="ja-JP" dirty="0" smtClean="0">
                          <a:solidFill>
                            <a:schemeClr val="tx1"/>
                          </a:solidFill>
                        </a:rPr>
                        <a:t>1</a:t>
                      </a:r>
                      <a:r>
                        <a:rPr kumimoji="1" lang="ja-JP" altLang="en-US" dirty="0" smtClean="0">
                          <a:solidFill>
                            <a:schemeClr val="tx1"/>
                          </a:solidFill>
                        </a:rPr>
                        <a:t>～</a:t>
                      </a:r>
                      <a:r>
                        <a:rPr kumimoji="1" lang="en-US" altLang="ja-JP" dirty="0" smtClean="0">
                          <a:solidFill>
                            <a:schemeClr val="tx1"/>
                          </a:solidFill>
                        </a:rPr>
                        <a:t>2m</a:t>
                      </a:r>
                      <a:r>
                        <a:rPr kumimoji="1" lang="ja-JP" altLang="en-US" dirty="0" smtClean="0">
                          <a:solidFill>
                            <a:schemeClr val="tx1"/>
                          </a:solidFill>
                        </a:rPr>
                        <a:t>先に到達する</a:t>
                      </a:r>
                      <a:endParaRPr kumimoji="1" lang="en-US" altLang="ja-JP" dirty="0" smtClean="0">
                        <a:solidFill>
                          <a:schemeClr val="tx1"/>
                        </a:solidFill>
                      </a:endParaRPr>
                    </a:p>
                  </a:txBody>
                  <a:tcPr/>
                </a:tc>
                <a:tc>
                  <a:txBody>
                    <a:bodyPr/>
                    <a:lstStyle/>
                    <a:p>
                      <a:pPr algn="l"/>
                      <a:r>
                        <a:rPr kumimoji="1" lang="ja-JP" altLang="en-US" dirty="0" smtClean="0">
                          <a:solidFill>
                            <a:schemeClr val="tx1"/>
                          </a:solidFill>
                        </a:rPr>
                        <a:t>インフルエンザウイルス　風疹ウイルス　ムンプスウイルス　など</a:t>
                      </a:r>
                      <a:endParaRPr kumimoji="1" lang="ja-JP" altLang="en-US" dirty="0">
                        <a:solidFill>
                          <a:schemeClr val="tx1"/>
                        </a:solidFill>
                      </a:endParaRPr>
                    </a:p>
                  </a:txBody>
                  <a:tcPr/>
                </a:tc>
                <a:extLst>
                  <a:ext uri="{0D108BD9-81ED-4DB2-BD59-A6C34878D82A}">
                    <a16:rowId xmlns:a16="http://schemas.microsoft.com/office/drawing/2014/main" val="2180286435"/>
                  </a:ext>
                </a:extLst>
              </a:tr>
              <a:tr h="370840">
                <a:tc>
                  <a:txBody>
                    <a:bodyPr/>
                    <a:lstStyle/>
                    <a:p>
                      <a:pPr algn="ctr"/>
                      <a:r>
                        <a:rPr kumimoji="1" lang="ja-JP" altLang="en-US" dirty="0" smtClean="0">
                          <a:solidFill>
                            <a:schemeClr val="tx1"/>
                          </a:solidFill>
                        </a:rPr>
                        <a:t>接触感染</a:t>
                      </a:r>
                      <a:endParaRPr kumimoji="1" lang="ja-JP" altLang="en-US" dirty="0">
                        <a:solidFill>
                          <a:schemeClr val="tx1"/>
                        </a:solidFill>
                      </a:endParaRPr>
                    </a:p>
                  </a:txBody>
                  <a:tcPr anchor="ctr"/>
                </a:tc>
                <a:tc>
                  <a:txBody>
                    <a:bodyPr/>
                    <a:lstStyle/>
                    <a:p>
                      <a:pPr algn="l"/>
                      <a:r>
                        <a:rPr kumimoji="1" lang="ja-JP" altLang="en-US" dirty="0" smtClean="0">
                          <a:solidFill>
                            <a:schemeClr val="tx1"/>
                          </a:solidFill>
                        </a:rPr>
                        <a:t>病原体の付着した手などで鼻や口などの粘膜を触ることで病原体が体内に侵入して感染する</a:t>
                      </a:r>
                      <a:endParaRPr kumimoji="1" lang="en-US" altLang="ja-JP" dirty="0" smtClean="0">
                        <a:solidFill>
                          <a:schemeClr val="tx1"/>
                        </a:solidFill>
                      </a:endParaRPr>
                    </a:p>
                    <a:p>
                      <a:pPr algn="l"/>
                      <a:r>
                        <a:rPr kumimoji="1" lang="ja-JP" altLang="en-US" dirty="0" smtClean="0">
                          <a:solidFill>
                            <a:schemeClr val="tx1"/>
                          </a:solidFill>
                        </a:rPr>
                        <a:t>感染者に直接触れることで伝播する直接接触感染と、病原体に汚染された物品（ドアノブや手すりなど）を介して伝播する間接接触感染がある</a:t>
                      </a:r>
                      <a:endParaRPr kumimoji="1" lang="en-US" altLang="ja-JP" dirty="0" smtClean="0">
                        <a:solidFill>
                          <a:schemeClr val="tx1"/>
                        </a:solidFill>
                      </a:endParaRPr>
                    </a:p>
                  </a:txBody>
                  <a:tcPr/>
                </a:tc>
                <a:tc>
                  <a:txBody>
                    <a:bodyPr/>
                    <a:lstStyle/>
                    <a:p>
                      <a:pPr algn="l"/>
                      <a:r>
                        <a:rPr kumimoji="1" lang="ja-JP" altLang="en-US" dirty="0" smtClean="0">
                          <a:solidFill>
                            <a:schemeClr val="tx1"/>
                          </a:solidFill>
                        </a:rPr>
                        <a:t>ノロウイルス　疥癬</a:t>
                      </a:r>
                      <a:endParaRPr kumimoji="1" lang="en-US" altLang="ja-JP" dirty="0" smtClean="0">
                        <a:solidFill>
                          <a:schemeClr val="tx1"/>
                        </a:solidFill>
                      </a:endParaRPr>
                    </a:p>
                    <a:p>
                      <a:pPr algn="l"/>
                      <a:r>
                        <a:rPr kumimoji="1" lang="ja-JP" altLang="en-US" dirty="0" smtClean="0">
                          <a:solidFill>
                            <a:schemeClr val="tx1"/>
                          </a:solidFill>
                        </a:rPr>
                        <a:t>メチシリン耐性黄色ブドウ球菌（</a:t>
                      </a:r>
                      <a:r>
                        <a:rPr kumimoji="1" lang="en-US" altLang="ja-JP" dirty="0" smtClean="0">
                          <a:solidFill>
                            <a:schemeClr val="tx1"/>
                          </a:solidFill>
                        </a:rPr>
                        <a:t>MRSA</a:t>
                      </a:r>
                      <a:r>
                        <a:rPr kumimoji="1" lang="ja-JP" altLang="en-US" dirty="0" smtClean="0">
                          <a:solidFill>
                            <a:schemeClr val="tx1"/>
                          </a:solidFill>
                        </a:rPr>
                        <a:t>）　など</a:t>
                      </a:r>
                      <a:endParaRPr kumimoji="1" lang="ja-JP" altLang="en-US" dirty="0">
                        <a:solidFill>
                          <a:schemeClr val="tx1"/>
                        </a:solidFill>
                      </a:endParaRPr>
                    </a:p>
                  </a:txBody>
                  <a:tcPr/>
                </a:tc>
                <a:extLst>
                  <a:ext uri="{0D108BD9-81ED-4DB2-BD59-A6C34878D82A}">
                    <a16:rowId xmlns:a16="http://schemas.microsoft.com/office/drawing/2014/main" val="1836951383"/>
                  </a:ext>
                </a:extLst>
              </a:tr>
            </a:tbl>
          </a:graphicData>
        </a:graphic>
      </p:graphicFrame>
      <p:sp>
        <p:nvSpPr>
          <p:cNvPr id="6" name="テキスト ボックス 5"/>
          <p:cNvSpPr txBox="1"/>
          <p:nvPr/>
        </p:nvSpPr>
        <p:spPr>
          <a:xfrm>
            <a:off x="1251678" y="5834467"/>
            <a:ext cx="10626572" cy="646331"/>
          </a:xfrm>
          <a:prstGeom prst="rect">
            <a:avLst/>
          </a:prstGeom>
          <a:noFill/>
        </p:spPr>
        <p:txBody>
          <a:bodyPr wrap="square" rtlCol="0">
            <a:spAutoFit/>
          </a:bodyPr>
          <a:lstStyle/>
          <a:p>
            <a:r>
              <a:rPr kumimoji="1" lang="ja-JP" altLang="en-US" dirty="0" smtClean="0"/>
              <a:t>感染経路が複数の場合もあり、</a:t>
            </a:r>
            <a:r>
              <a:rPr kumimoji="1" lang="ja-JP" altLang="en-US" b="1" u="sng" dirty="0" smtClean="0">
                <a:solidFill>
                  <a:schemeClr val="tx1">
                    <a:lumMod val="50000"/>
                    <a:lumOff val="50000"/>
                  </a:schemeClr>
                </a:solidFill>
              </a:rPr>
              <a:t>例えばノロウイルスの場合は嘔吐物に含まれたウイルスが乾燥してエアロゾル（気体中に浮遊する微小な粒子）化し、感染源となる</a:t>
            </a:r>
            <a:r>
              <a:rPr kumimoji="1" lang="ja-JP" altLang="en-US" b="1" u="sng" dirty="0">
                <a:solidFill>
                  <a:schemeClr val="tx1">
                    <a:lumMod val="50000"/>
                    <a:lumOff val="50000"/>
                  </a:schemeClr>
                </a:solidFill>
              </a:rPr>
              <a:t>こと</a:t>
            </a:r>
            <a:r>
              <a:rPr kumimoji="1" lang="ja-JP" altLang="en-US" b="1" u="sng" dirty="0" smtClean="0">
                <a:solidFill>
                  <a:schemeClr val="tx1">
                    <a:lumMod val="50000"/>
                    <a:lumOff val="50000"/>
                  </a:schemeClr>
                </a:solidFill>
              </a:rPr>
              <a:t>もあります</a:t>
            </a:r>
            <a:r>
              <a:rPr kumimoji="1" lang="ja-JP" altLang="en-US" dirty="0" smtClean="0"/>
              <a:t>。</a:t>
            </a:r>
            <a:endParaRPr kumimoji="1" lang="ja-JP" altLang="en-US" dirty="0"/>
          </a:p>
        </p:txBody>
      </p:sp>
      <p:pic>
        <p:nvPicPr>
          <p:cNvPr id="4" name="スライド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0607" y="287219"/>
            <a:ext cx="487363" cy="487363"/>
          </a:xfrm>
          <a:prstGeom prst="rect">
            <a:avLst/>
          </a:prstGeom>
        </p:spPr>
      </p:pic>
    </p:spTree>
    <p:extLst>
      <p:ext uri="{BB962C8B-B14F-4D97-AF65-F5344CB8AC3E}">
        <p14:creationId xmlns:p14="http://schemas.microsoft.com/office/powerpoint/2010/main" val="923397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5">
            <a:extLst>
              <a:ext uri="{28A0092B-C50C-407E-A947-70E740481C1C}">
                <a14:useLocalDpi xmlns:a14="http://schemas.microsoft.com/office/drawing/2010/main" val="0"/>
              </a:ext>
            </a:extLst>
          </a:blip>
          <a:srcRect t="9101"/>
          <a:stretch/>
        </p:blipFill>
        <p:spPr>
          <a:xfrm>
            <a:off x="905256" y="914915"/>
            <a:ext cx="10938474" cy="5592934"/>
          </a:xfrm>
          <a:prstGeom prst="rect">
            <a:avLst/>
          </a:prstGeom>
        </p:spPr>
      </p:pic>
      <p:sp>
        <p:nvSpPr>
          <p:cNvPr id="5" name="テキスト ボックス 4"/>
          <p:cNvSpPr txBox="1"/>
          <p:nvPr/>
        </p:nvSpPr>
        <p:spPr>
          <a:xfrm>
            <a:off x="905256" y="6507849"/>
            <a:ext cx="11040437" cy="276999"/>
          </a:xfrm>
          <a:prstGeom prst="rect">
            <a:avLst/>
          </a:prstGeom>
          <a:noFill/>
        </p:spPr>
        <p:txBody>
          <a:bodyPr wrap="square" rtlCol="0">
            <a:spAutoFit/>
          </a:bodyPr>
          <a:lstStyle/>
          <a:p>
            <a:r>
              <a:rPr kumimoji="1" lang="ja-JP" altLang="en-US" sz="1200" dirty="0" smtClean="0"/>
              <a:t>出典：厚生労働省</a:t>
            </a:r>
            <a:r>
              <a:rPr kumimoji="1" lang="ja-JP" altLang="en-US" sz="1200" dirty="0"/>
              <a:t>　第</a:t>
            </a:r>
            <a:r>
              <a:rPr kumimoji="1" lang="en-US" altLang="ja-JP" sz="1200" dirty="0"/>
              <a:t>87</a:t>
            </a:r>
            <a:r>
              <a:rPr kumimoji="1" lang="ja-JP" altLang="en-US" sz="1200" dirty="0"/>
              <a:t>回新型コロナウイルス感染症対策アドバイザリーボード（令和</a:t>
            </a:r>
            <a:r>
              <a:rPr kumimoji="1" lang="en-US" altLang="ja-JP" sz="1200" dirty="0"/>
              <a:t>4</a:t>
            </a:r>
            <a:r>
              <a:rPr kumimoji="1" lang="ja-JP" altLang="en-US" sz="1200" dirty="0"/>
              <a:t>年</a:t>
            </a:r>
            <a:r>
              <a:rPr kumimoji="1" lang="en-US" altLang="ja-JP" sz="1200" dirty="0"/>
              <a:t>6</a:t>
            </a:r>
            <a:r>
              <a:rPr kumimoji="1" lang="ja-JP" altLang="en-US" sz="1200" dirty="0"/>
              <a:t>月</a:t>
            </a:r>
            <a:r>
              <a:rPr kumimoji="1" lang="en-US" altLang="ja-JP" sz="1200" dirty="0"/>
              <a:t>8</a:t>
            </a:r>
            <a:r>
              <a:rPr kumimoji="1" lang="ja-JP" altLang="en-US" sz="1200" dirty="0" smtClean="0"/>
              <a:t>日）</a:t>
            </a:r>
            <a:r>
              <a:rPr kumimoji="1" lang="en-US" altLang="ja-JP" sz="1200" dirty="0" smtClean="0"/>
              <a:t>https</a:t>
            </a:r>
            <a:r>
              <a:rPr kumimoji="1" lang="en-US" altLang="ja-JP" sz="1200" dirty="0"/>
              <a:t>://www.mhlw.go.jp/content/10900000/000948595.pdf</a:t>
            </a:r>
            <a:endParaRPr kumimoji="1" lang="ja-JP" altLang="en-US" dirty="0"/>
          </a:p>
        </p:txBody>
      </p:sp>
      <p:sp>
        <p:nvSpPr>
          <p:cNvPr id="6" name="タイトル 1"/>
          <p:cNvSpPr>
            <a:spLocks noGrp="1"/>
          </p:cNvSpPr>
          <p:nvPr>
            <p:ph type="title"/>
          </p:nvPr>
        </p:nvSpPr>
        <p:spPr>
          <a:xfrm>
            <a:off x="1251678" y="168849"/>
            <a:ext cx="10178322" cy="1492132"/>
          </a:xfrm>
        </p:spPr>
        <p:txBody>
          <a:bodyPr>
            <a:normAutofit/>
          </a:bodyPr>
          <a:lstStyle/>
          <a:p>
            <a:r>
              <a:rPr kumimoji="1" lang="ja-JP" altLang="en-US" dirty="0" smtClean="0"/>
              <a:t>感染経路に応じた感染対策</a:t>
            </a:r>
            <a:endParaRPr kumimoji="1" lang="ja-JP" altLang="en-US" dirty="0"/>
          </a:p>
        </p:txBody>
      </p:sp>
      <p:pic>
        <p:nvPicPr>
          <p:cNvPr id="3" name="スライド４">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9059" y="168849"/>
            <a:ext cx="487363" cy="487363"/>
          </a:xfrm>
          <a:prstGeom prst="rect">
            <a:avLst/>
          </a:prstGeom>
        </p:spPr>
      </p:pic>
    </p:spTree>
    <p:extLst>
      <p:ext uri="{BB962C8B-B14F-4D97-AF65-F5344CB8AC3E}">
        <p14:creationId xmlns:p14="http://schemas.microsoft.com/office/powerpoint/2010/main" val="3339980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11981" y="435652"/>
            <a:ext cx="4980446" cy="904877"/>
          </a:xfrm>
        </p:spPr>
        <p:txBody>
          <a:bodyPr/>
          <a:lstStyle/>
          <a:p>
            <a:r>
              <a:rPr kumimoji="1" lang="ja-JP" altLang="en-US" dirty="0" smtClean="0"/>
              <a:t>手洗い</a:t>
            </a:r>
            <a:endParaRPr kumimoji="1" lang="ja-JP" altLang="en-US" dirty="0"/>
          </a:p>
        </p:txBody>
      </p:sp>
      <p:sp>
        <p:nvSpPr>
          <p:cNvPr id="3" name="テキスト ボックス 2"/>
          <p:cNvSpPr txBox="1"/>
          <p:nvPr/>
        </p:nvSpPr>
        <p:spPr>
          <a:xfrm>
            <a:off x="923278" y="1731146"/>
            <a:ext cx="6258685" cy="2954655"/>
          </a:xfrm>
          <a:prstGeom prst="rect">
            <a:avLst/>
          </a:prstGeom>
          <a:noFill/>
        </p:spPr>
        <p:txBody>
          <a:bodyPr wrap="square" rtlCol="0">
            <a:spAutoFit/>
          </a:bodyPr>
          <a:lstStyle/>
          <a:p>
            <a:r>
              <a:rPr kumimoji="1" lang="ja-JP" altLang="en-US" dirty="0" smtClean="0"/>
              <a:t>手洗いは感染対策の基本です。</a:t>
            </a:r>
            <a:endParaRPr kumimoji="1" lang="en-US" altLang="ja-JP" dirty="0" smtClean="0"/>
          </a:p>
          <a:p>
            <a:r>
              <a:rPr kumimoji="1" lang="ja-JP" altLang="en-US" dirty="0"/>
              <a:t>正しい</a:t>
            </a:r>
            <a:r>
              <a:rPr kumimoji="1" lang="ja-JP" altLang="en-US" dirty="0" smtClean="0"/>
              <a:t>方法で手洗いをし、手に付着した菌やウイルスをしっかりと洗い流すことが大切です。</a:t>
            </a:r>
            <a:endParaRPr kumimoji="1" lang="en-US" altLang="ja-JP" dirty="0" smtClean="0"/>
          </a:p>
          <a:p>
            <a:r>
              <a:rPr kumimoji="1" lang="ja-JP" altLang="en-US" sz="2400" b="1" u="sng" dirty="0">
                <a:solidFill>
                  <a:srgbClr val="FF0000"/>
                </a:solidFill>
              </a:rPr>
              <a:t>１</a:t>
            </a:r>
            <a:r>
              <a:rPr kumimoji="1" lang="ja-JP" altLang="en-US" sz="2400" b="1" u="sng" dirty="0" smtClean="0">
                <a:solidFill>
                  <a:srgbClr val="FF0000"/>
                </a:solidFill>
              </a:rPr>
              <a:t>処置（ケア）・</a:t>
            </a:r>
            <a:r>
              <a:rPr kumimoji="1" lang="ja-JP" altLang="en-US" sz="2400" b="1" u="sng" dirty="0">
                <a:solidFill>
                  <a:srgbClr val="FF0000"/>
                </a:solidFill>
              </a:rPr>
              <a:t>１</a:t>
            </a:r>
            <a:r>
              <a:rPr kumimoji="1" lang="ja-JP" altLang="en-US" sz="2400" b="1" u="sng" dirty="0" smtClean="0">
                <a:solidFill>
                  <a:srgbClr val="FF0000"/>
                </a:solidFill>
              </a:rPr>
              <a:t>手洗い</a:t>
            </a:r>
            <a:r>
              <a:rPr kumimoji="1" lang="ja-JP" altLang="en-US" dirty="0" smtClean="0"/>
              <a:t>を徹底しましょう。</a:t>
            </a:r>
            <a:endParaRPr kumimoji="1" lang="en-US" altLang="ja-JP" dirty="0" smtClean="0"/>
          </a:p>
          <a:p>
            <a:endParaRPr kumimoji="1" lang="en-US" altLang="ja-JP" dirty="0"/>
          </a:p>
          <a:p>
            <a:r>
              <a:rPr kumimoji="1" lang="ja-JP" altLang="en-US" dirty="0" smtClean="0"/>
              <a:t>日頃から爪は短く切ってお</a:t>
            </a:r>
            <a:r>
              <a:rPr kumimoji="1" lang="ja-JP" altLang="en-US" dirty="0"/>
              <a:t>き</a:t>
            </a:r>
            <a:r>
              <a:rPr kumimoji="1" lang="ja-JP" altLang="en-US" dirty="0" smtClean="0"/>
              <a:t>、手洗いの前には時計や指輪は外しましょう。</a:t>
            </a:r>
            <a:endParaRPr kumimoji="1" lang="en-US" altLang="ja-JP" dirty="0" smtClean="0"/>
          </a:p>
          <a:p>
            <a:r>
              <a:rPr kumimoji="1" lang="ja-JP" altLang="en-US" dirty="0" smtClean="0"/>
              <a:t>また洗い残しの起こりやすい部位に注意して洗いましょう。</a:t>
            </a:r>
            <a:endParaRPr kumimoji="1" lang="en-US" altLang="ja-JP" dirty="0" smtClean="0"/>
          </a:p>
          <a:p>
            <a:endParaRPr kumimoji="1" lang="en-US" altLang="ja-JP" dirty="0"/>
          </a:p>
          <a:p>
            <a:endParaRPr kumimoji="1" lang="ja-JP" altLang="en-US" dirty="0"/>
          </a:p>
        </p:txBody>
      </p:sp>
      <p:sp>
        <p:nvSpPr>
          <p:cNvPr id="5" name="テキスト ボックス 4"/>
          <p:cNvSpPr txBox="1"/>
          <p:nvPr/>
        </p:nvSpPr>
        <p:spPr>
          <a:xfrm>
            <a:off x="2388095" y="6581001"/>
            <a:ext cx="6027938" cy="276999"/>
          </a:xfrm>
          <a:prstGeom prst="rect">
            <a:avLst/>
          </a:prstGeom>
          <a:noFill/>
        </p:spPr>
        <p:txBody>
          <a:bodyPr wrap="square" rtlCol="0">
            <a:spAutoFit/>
          </a:bodyPr>
          <a:lstStyle/>
          <a:p>
            <a:r>
              <a:rPr kumimoji="1" lang="ja-JP" altLang="en-US" sz="1200" dirty="0"/>
              <a:t>出典</a:t>
            </a:r>
            <a:r>
              <a:rPr kumimoji="1" lang="ja-JP" altLang="en-US" sz="1200" dirty="0" smtClean="0"/>
              <a:t>：厚生労働省　</a:t>
            </a:r>
            <a:r>
              <a:rPr kumimoji="1" lang="en-US" altLang="ja-JP" sz="1200" dirty="0"/>
              <a:t>https://</a:t>
            </a:r>
            <a:r>
              <a:rPr kumimoji="1" lang="en-US" altLang="ja-JP" sz="1200" dirty="0" smtClean="0"/>
              <a:t>www.mhlw.go.jp/content/000501122.pdf </a:t>
            </a:r>
            <a:endParaRPr kumimoji="1" lang="ja-JP" altLang="en-US" dirty="0"/>
          </a:p>
        </p:txBody>
      </p:sp>
      <p:pic>
        <p:nvPicPr>
          <p:cNvPr id="9" name="コンテンツ プレースホルダー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181963" y="0"/>
            <a:ext cx="4722993" cy="6822101"/>
          </a:xfrm>
        </p:spPr>
      </p:pic>
      <p:pic>
        <p:nvPicPr>
          <p:cNvPr id="6" name="スライド６">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2331" y="296183"/>
            <a:ext cx="487363" cy="487363"/>
          </a:xfrm>
          <a:prstGeom prst="rect">
            <a:avLst/>
          </a:prstGeom>
        </p:spPr>
      </p:pic>
    </p:spTree>
    <p:extLst>
      <p:ext uri="{BB962C8B-B14F-4D97-AF65-F5344CB8AC3E}">
        <p14:creationId xmlns:p14="http://schemas.microsoft.com/office/powerpoint/2010/main" val="728077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38687" y="426773"/>
            <a:ext cx="10178322" cy="1492132"/>
          </a:xfrm>
        </p:spPr>
        <p:txBody>
          <a:bodyPr/>
          <a:lstStyle/>
          <a:p>
            <a:r>
              <a:rPr lang="ja-JP" altLang="en-US" dirty="0" smtClean="0"/>
              <a:t>手指消毒</a:t>
            </a:r>
            <a:endParaRPr kumimoji="1" lang="ja-JP" altLang="en-US" dirty="0"/>
          </a:p>
        </p:txBody>
      </p:sp>
      <p:sp>
        <p:nvSpPr>
          <p:cNvPr id="5" name="テキスト ボックス 4"/>
          <p:cNvSpPr txBox="1"/>
          <p:nvPr/>
        </p:nvSpPr>
        <p:spPr>
          <a:xfrm>
            <a:off x="1624616" y="6581001"/>
            <a:ext cx="6027938" cy="276999"/>
          </a:xfrm>
          <a:prstGeom prst="rect">
            <a:avLst/>
          </a:prstGeom>
          <a:noFill/>
        </p:spPr>
        <p:txBody>
          <a:bodyPr wrap="square" rtlCol="0">
            <a:spAutoFit/>
          </a:bodyPr>
          <a:lstStyle/>
          <a:p>
            <a:r>
              <a:rPr kumimoji="1" lang="ja-JP" altLang="en-US" sz="1200" dirty="0"/>
              <a:t>出典</a:t>
            </a:r>
            <a:r>
              <a:rPr kumimoji="1" lang="ja-JP" altLang="en-US" sz="1200" dirty="0" smtClean="0"/>
              <a:t>：厚生労働省　</a:t>
            </a:r>
            <a:r>
              <a:rPr kumimoji="1" lang="en-US" altLang="ja-JP" sz="1200" dirty="0"/>
              <a:t>https://</a:t>
            </a:r>
            <a:r>
              <a:rPr kumimoji="1" lang="en-US" altLang="ja-JP" sz="1200" dirty="0" smtClean="0"/>
              <a:t>www.mhlw.go.jp/content/10900000/000334134.pdf</a:t>
            </a:r>
            <a:endParaRPr kumimoji="1" lang="ja-JP" altLang="en-US" dirty="0"/>
          </a:p>
        </p:txBody>
      </p:sp>
      <p:sp>
        <p:nvSpPr>
          <p:cNvPr id="6" name="テキスト ボックス 5"/>
          <p:cNvSpPr txBox="1"/>
          <p:nvPr/>
        </p:nvSpPr>
        <p:spPr>
          <a:xfrm>
            <a:off x="932155" y="1402672"/>
            <a:ext cx="6258685" cy="4524315"/>
          </a:xfrm>
          <a:prstGeom prst="rect">
            <a:avLst/>
          </a:prstGeom>
          <a:noFill/>
        </p:spPr>
        <p:txBody>
          <a:bodyPr wrap="square" rtlCol="0">
            <a:spAutoFit/>
          </a:bodyPr>
          <a:lstStyle/>
          <a:p>
            <a:r>
              <a:rPr kumimoji="1" lang="ja-JP" altLang="en-US" dirty="0" smtClean="0"/>
              <a:t>手洗いとともに、アルコールを含んだ消毒液での手指消毒も有効な感染対策のひとつです。</a:t>
            </a:r>
            <a:endParaRPr kumimoji="1" lang="en-US" altLang="ja-JP" dirty="0" smtClean="0"/>
          </a:p>
          <a:p>
            <a:r>
              <a:rPr kumimoji="1" lang="ja-JP" altLang="en-US" dirty="0" smtClean="0"/>
              <a:t>特に流水による手洗いが難しい場合には、手指消毒を適切に行うことにより感染防止につながります。</a:t>
            </a:r>
            <a:endParaRPr kumimoji="1" lang="en-US" altLang="ja-JP" dirty="0" smtClean="0"/>
          </a:p>
          <a:p>
            <a:endParaRPr kumimoji="1" lang="en-US" altLang="ja-JP" dirty="0" smtClean="0"/>
          </a:p>
          <a:p>
            <a:endParaRPr kumimoji="1" lang="en-US" altLang="ja-JP" dirty="0" smtClean="0"/>
          </a:p>
          <a:p>
            <a:endParaRPr kumimoji="1" lang="en-US" altLang="ja-JP" dirty="0"/>
          </a:p>
          <a:p>
            <a:r>
              <a:rPr kumimoji="1" lang="ja-JP" altLang="en-US" dirty="0" smtClean="0"/>
              <a:t>・消毒用アルコールは製品により濃度が異なったり、使用　</a:t>
            </a:r>
            <a:endParaRPr kumimoji="1" lang="en-US" altLang="ja-JP" dirty="0" smtClean="0"/>
          </a:p>
          <a:p>
            <a:r>
              <a:rPr kumimoji="1" lang="ja-JP" altLang="en-US" dirty="0"/>
              <a:t>　</a:t>
            </a:r>
            <a:r>
              <a:rPr kumimoji="1" lang="ja-JP" altLang="en-US" dirty="0" smtClean="0"/>
              <a:t>期限が定められており、有効な薬剤を使用しなければ十　</a:t>
            </a:r>
            <a:endParaRPr kumimoji="1" lang="en-US" altLang="ja-JP" dirty="0" smtClean="0"/>
          </a:p>
          <a:p>
            <a:r>
              <a:rPr kumimoji="1" lang="ja-JP" altLang="en-US" dirty="0"/>
              <a:t>　</a:t>
            </a:r>
            <a:r>
              <a:rPr kumimoji="1" lang="ja-JP" altLang="en-US" dirty="0" smtClean="0"/>
              <a:t>分な消毒効果は得られないため、こまめに確認して使用　</a:t>
            </a:r>
            <a:endParaRPr kumimoji="1" lang="en-US" altLang="ja-JP" dirty="0" smtClean="0"/>
          </a:p>
          <a:p>
            <a:r>
              <a:rPr kumimoji="1" lang="ja-JP" altLang="en-US" dirty="0"/>
              <a:t>　</a:t>
            </a:r>
            <a:r>
              <a:rPr kumimoji="1" lang="ja-JP" altLang="en-US" dirty="0" smtClean="0"/>
              <a:t>する。</a:t>
            </a:r>
            <a:r>
              <a:rPr kumimoji="1" lang="ja-JP" altLang="en-US" b="1" dirty="0" smtClean="0">
                <a:solidFill>
                  <a:srgbClr val="FF0000"/>
                </a:solidFill>
              </a:rPr>
              <a:t>開封日や使用期限を容器に記載する</a:t>
            </a:r>
            <a:r>
              <a:rPr kumimoji="1" lang="ja-JP" altLang="en-US" dirty="0" smtClean="0"/>
              <a:t>とよい。</a:t>
            </a:r>
            <a:endParaRPr kumimoji="1" lang="en-US" altLang="ja-JP" dirty="0" smtClean="0"/>
          </a:p>
          <a:p>
            <a:r>
              <a:rPr kumimoji="1" lang="ja-JP" altLang="en-US" dirty="0" smtClean="0"/>
              <a:t>・引火性があるので、</a:t>
            </a:r>
            <a:r>
              <a:rPr kumimoji="1" lang="ja-JP" altLang="en-US" b="1" dirty="0" smtClean="0">
                <a:solidFill>
                  <a:srgbClr val="FF0000"/>
                </a:solidFill>
              </a:rPr>
              <a:t>火気厳禁</a:t>
            </a:r>
            <a:endParaRPr kumimoji="1" lang="en-US" altLang="ja-JP" dirty="0" smtClean="0"/>
          </a:p>
          <a:p>
            <a:r>
              <a:rPr kumimoji="1" lang="ja-JP" altLang="en-US" dirty="0" smtClean="0"/>
              <a:t>・誤って利用者が誤飲することのないよう、</a:t>
            </a:r>
            <a:r>
              <a:rPr kumimoji="1" lang="ja-JP" altLang="en-US" b="1" dirty="0" smtClean="0">
                <a:solidFill>
                  <a:srgbClr val="FF0000"/>
                </a:solidFill>
              </a:rPr>
              <a:t>保管場所にも</a:t>
            </a:r>
            <a:endParaRPr kumimoji="1" lang="en-US" altLang="ja-JP" b="1" dirty="0" smtClean="0">
              <a:solidFill>
                <a:srgbClr val="FF0000"/>
              </a:solidFill>
            </a:endParaRPr>
          </a:p>
          <a:p>
            <a:r>
              <a:rPr kumimoji="1" lang="ja-JP" altLang="en-US" b="1" dirty="0">
                <a:solidFill>
                  <a:srgbClr val="FF0000"/>
                </a:solidFill>
              </a:rPr>
              <a:t>　</a:t>
            </a:r>
            <a:r>
              <a:rPr kumimoji="1" lang="ja-JP" altLang="en-US" b="1" dirty="0" smtClean="0">
                <a:solidFill>
                  <a:srgbClr val="FF0000"/>
                </a:solidFill>
              </a:rPr>
              <a:t>留意し、消毒用アルコールである旨を明記</a:t>
            </a:r>
            <a:r>
              <a:rPr kumimoji="1" lang="ja-JP" altLang="en-US" dirty="0" smtClean="0"/>
              <a:t>する。</a:t>
            </a:r>
            <a:endParaRPr kumimoji="1" lang="en-US" altLang="ja-JP" dirty="0" smtClean="0"/>
          </a:p>
          <a:p>
            <a:r>
              <a:rPr kumimoji="1" lang="ja-JP" altLang="en-US" dirty="0" smtClean="0"/>
              <a:t>・容器の長期使用は汚染の可能性があるため、</a:t>
            </a:r>
            <a:r>
              <a:rPr kumimoji="1" lang="ja-JP" altLang="en-US" b="1" dirty="0" smtClean="0">
                <a:solidFill>
                  <a:srgbClr val="FF0000"/>
                </a:solidFill>
              </a:rPr>
              <a:t>消毒液を継</a:t>
            </a:r>
            <a:endParaRPr kumimoji="1" lang="en-US" altLang="ja-JP" b="1" dirty="0" smtClean="0">
              <a:solidFill>
                <a:srgbClr val="FF0000"/>
              </a:solidFill>
            </a:endParaRPr>
          </a:p>
          <a:p>
            <a:r>
              <a:rPr kumimoji="1" lang="ja-JP" altLang="en-US" b="1" dirty="0">
                <a:solidFill>
                  <a:srgbClr val="FF0000"/>
                </a:solidFill>
              </a:rPr>
              <a:t>　</a:t>
            </a:r>
            <a:r>
              <a:rPr kumimoji="1" lang="ja-JP" altLang="en-US" b="1" dirty="0" err="1" smtClean="0">
                <a:solidFill>
                  <a:srgbClr val="FF0000"/>
                </a:solidFill>
              </a:rPr>
              <a:t>ぎ</a:t>
            </a:r>
            <a:r>
              <a:rPr kumimoji="1" lang="ja-JP" altLang="en-US" b="1" dirty="0" smtClean="0">
                <a:solidFill>
                  <a:srgbClr val="FF0000"/>
                </a:solidFill>
              </a:rPr>
              <a:t>足しての使用はせず、使いきったら容器ごと変える</a:t>
            </a:r>
            <a:endParaRPr kumimoji="1" lang="en-US" altLang="ja-JP" dirty="0"/>
          </a:p>
        </p:txBody>
      </p:sp>
      <p:graphicFrame>
        <p:nvGraphicFramePr>
          <p:cNvPr id="7" name="コンテンツ プレースホルダー 6"/>
          <p:cNvGraphicFramePr>
            <a:graphicFrameLocks noGrp="1" noChangeAspect="1"/>
          </p:cNvGraphicFramePr>
          <p:nvPr>
            <p:ph idx="1"/>
            <p:extLst>
              <p:ext uri="{D42A27DB-BD31-4B8C-83A1-F6EECF244321}">
                <p14:modId xmlns:p14="http://schemas.microsoft.com/office/powerpoint/2010/main" val="1691770118"/>
              </p:ext>
            </p:extLst>
          </p:nvPr>
        </p:nvGraphicFramePr>
        <p:xfrm>
          <a:off x="7084308" y="0"/>
          <a:ext cx="4821201" cy="6822000"/>
        </p:xfrm>
        <a:graphic>
          <a:graphicData uri="http://schemas.openxmlformats.org/presentationml/2006/ole">
            <mc:AlternateContent xmlns:mc="http://schemas.openxmlformats.org/markup-compatibility/2006">
              <mc:Choice xmlns:v="urn:schemas-microsoft-com:vml" Requires="v">
                <p:oleObj spid="_x0000_s1257" name="Acrobat Document" r:id="rId6" imgW="4533723" imgH="6415677" progId="Acrobat.Document.DC">
                  <p:embed/>
                </p:oleObj>
              </mc:Choice>
              <mc:Fallback>
                <p:oleObj name="Acrobat Document" r:id="rId6" imgW="4533723" imgH="6415677" progId="Acrobat.Document.DC">
                  <p:embed/>
                  <p:pic>
                    <p:nvPicPr>
                      <p:cNvPr id="0" name=""/>
                      <p:cNvPicPr/>
                      <p:nvPr/>
                    </p:nvPicPr>
                    <p:blipFill>
                      <a:blip r:embed="rId7"/>
                      <a:stretch>
                        <a:fillRect/>
                      </a:stretch>
                    </p:blipFill>
                    <p:spPr>
                      <a:xfrm>
                        <a:off x="7084308" y="0"/>
                        <a:ext cx="4821201" cy="6822000"/>
                      </a:xfrm>
                      <a:prstGeom prst="rect">
                        <a:avLst/>
                      </a:prstGeom>
                    </p:spPr>
                  </p:pic>
                </p:oleObj>
              </mc:Fallback>
            </mc:AlternateContent>
          </a:graphicData>
        </a:graphic>
      </p:graphicFrame>
      <p:sp>
        <p:nvSpPr>
          <p:cNvPr id="3" name="テキスト ボックス 2"/>
          <p:cNvSpPr txBox="1"/>
          <p:nvPr/>
        </p:nvSpPr>
        <p:spPr>
          <a:xfrm>
            <a:off x="1176074" y="2894804"/>
            <a:ext cx="1576003" cy="369332"/>
          </a:xfrm>
          <a:prstGeom prst="rect">
            <a:avLst/>
          </a:prstGeom>
          <a:noFill/>
          <a:ln>
            <a:solidFill>
              <a:schemeClr val="tx1"/>
            </a:solidFill>
          </a:ln>
        </p:spPr>
        <p:txBody>
          <a:bodyPr wrap="square" rtlCol="0">
            <a:spAutoFit/>
          </a:bodyPr>
          <a:lstStyle/>
          <a:p>
            <a:r>
              <a:rPr kumimoji="1" lang="ja-JP" altLang="en-US" b="1" dirty="0" smtClean="0"/>
              <a:t>使用上の注意</a:t>
            </a:r>
            <a:endParaRPr kumimoji="1" lang="ja-JP" altLang="en-US" b="1" dirty="0"/>
          </a:p>
        </p:txBody>
      </p:sp>
      <p:pic>
        <p:nvPicPr>
          <p:cNvPr id="4" name="スライド６">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395808" y="269779"/>
            <a:ext cx="487363" cy="487363"/>
          </a:xfrm>
          <a:prstGeom prst="rect">
            <a:avLst/>
          </a:prstGeom>
        </p:spPr>
      </p:pic>
    </p:spTree>
    <p:extLst>
      <p:ext uri="{BB962C8B-B14F-4D97-AF65-F5344CB8AC3E}">
        <p14:creationId xmlns:p14="http://schemas.microsoft.com/office/powerpoint/2010/main" val="3816919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00483" y="373508"/>
            <a:ext cx="10178322" cy="1492132"/>
          </a:xfrm>
        </p:spPr>
        <p:txBody>
          <a:bodyPr/>
          <a:lstStyle/>
          <a:p>
            <a:r>
              <a:rPr kumimoji="1" lang="ja-JP" altLang="en-US" dirty="0" smtClean="0"/>
              <a:t>マスクの着用</a:t>
            </a:r>
            <a:endParaRPr kumimoji="1" lang="ja-JP" altLang="en-US" dirty="0"/>
          </a:p>
        </p:txBody>
      </p:sp>
      <p:sp>
        <p:nvSpPr>
          <p:cNvPr id="4" name="テキスト ボックス 3"/>
          <p:cNvSpPr txBox="1"/>
          <p:nvPr/>
        </p:nvSpPr>
        <p:spPr>
          <a:xfrm>
            <a:off x="2449889" y="6396335"/>
            <a:ext cx="6027938" cy="461665"/>
          </a:xfrm>
          <a:prstGeom prst="rect">
            <a:avLst/>
          </a:prstGeom>
          <a:noFill/>
        </p:spPr>
        <p:txBody>
          <a:bodyPr wrap="square" rtlCol="0">
            <a:spAutoFit/>
          </a:bodyPr>
          <a:lstStyle/>
          <a:p>
            <a:r>
              <a:rPr kumimoji="1" lang="ja-JP" altLang="en-US" sz="1200" dirty="0" smtClean="0"/>
              <a:t>出典：内閣感染症危機管理統括庁</a:t>
            </a:r>
            <a:r>
              <a:rPr kumimoji="1" lang="en-US" altLang="ja-JP" sz="1200" dirty="0" smtClean="0"/>
              <a:t>https</a:t>
            </a:r>
            <a:r>
              <a:rPr kumimoji="1" lang="en-US" altLang="ja-JP" sz="1200" dirty="0"/>
              <a:t>://www.caicm.go.jp/houdou/documents/files/seki_mask.pdf</a:t>
            </a:r>
            <a:r>
              <a:rPr kumimoji="1" lang="ja-JP" altLang="en-US" sz="1200" dirty="0" smtClean="0"/>
              <a:t>　</a:t>
            </a:r>
            <a:endParaRPr kumimoji="1" lang="en-US" altLang="ja-JP" sz="1200" dirty="0" smtClean="0"/>
          </a:p>
        </p:txBody>
      </p:sp>
      <p:sp>
        <p:nvSpPr>
          <p:cNvPr id="6" name="テキスト ボックス 5"/>
          <p:cNvSpPr txBox="1"/>
          <p:nvPr/>
        </p:nvSpPr>
        <p:spPr>
          <a:xfrm>
            <a:off x="923278" y="1731146"/>
            <a:ext cx="6258685" cy="3416320"/>
          </a:xfrm>
          <a:prstGeom prst="rect">
            <a:avLst/>
          </a:prstGeom>
          <a:noFill/>
        </p:spPr>
        <p:txBody>
          <a:bodyPr wrap="square" rtlCol="0">
            <a:spAutoFit/>
          </a:bodyPr>
          <a:lstStyle/>
          <a:p>
            <a:r>
              <a:rPr kumimoji="1" lang="ja-JP" altLang="en-US" dirty="0" smtClean="0"/>
              <a:t>マスク</a:t>
            </a:r>
            <a:r>
              <a:rPr kumimoji="1" lang="ja-JP" altLang="en-US" dirty="0"/>
              <a:t>の着用は</a:t>
            </a:r>
            <a:r>
              <a:rPr kumimoji="1" lang="ja-JP" altLang="en-US" dirty="0" smtClean="0"/>
              <a:t>、菌やウイルスを含んだ飛沫を吸い込んだり、また自分の飛沫を周囲に飛ばさないようにするために必要な感染対策のひとつです。</a:t>
            </a:r>
            <a:endParaRPr kumimoji="1" lang="en-US" altLang="ja-JP" dirty="0" smtClean="0"/>
          </a:p>
          <a:p>
            <a:endParaRPr kumimoji="1" lang="en-US" altLang="ja-JP" dirty="0"/>
          </a:p>
          <a:p>
            <a:r>
              <a:rPr kumimoji="1" lang="ja-JP" altLang="en-US" dirty="0" smtClean="0"/>
              <a:t>使用するマスクの着用方法を確認し、正しく着用することが大切です。</a:t>
            </a:r>
            <a:endParaRPr kumimoji="1" lang="en-US" altLang="ja-JP" dirty="0" smtClean="0"/>
          </a:p>
          <a:p>
            <a:r>
              <a:rPr kumimoji="1" lang="ja-JP" altLang="en-US" b="1" dirty="0" smtClean="0">
                <a:solidFill>
                  <a:srgbClr val="FF0000"/>
                </a:solidFill>
              </a:rPr>
              <a:t>隙間がないように鼻や口</a:t>
            </a:r>
            <a:r>
              <a:rPr kumimoji="1" lang="ja-JP" altLang="en-US" b="1" smtClean="0">
                <a:solidFill>
                  <a:srgbClr val="FF0000"/>
                </a:solidFill>
              </a:rPr>
              <a:t>を覆うこと</a:t>
            </a:r>
            <a:r>
              <a:rPr kumimoji="1" lang="ja-JP" altLang="en-US" b="1" dirty="0" smtClean="0">
                <a:solidFill>
                  <a:srgbClr val="FF0000"/>
                </a:solidFill>
              </a:rPr>
              <a:t>ができているか確認</a:t>
            </a:r>
            <a:r>
              <a:rPr kumimoji="1" lang="ja-JP" altLang="en-US" dirty="0" smtClean="0"/>
              <a:t>しましょう。</a:t>
            </a:r>
            <a:endParaRPr kumimoji="1" lang="en-US" altLang="ja-JP" dirty="0"/>
          </a:p>
          <a:p>
            <a:endParaRPr kumimoji="1" lang="en-US" altLang="ja-JP" dirty="0" smtClean="0"/>
          </a:p>
          <a:p>
            <a:r>
              <a:rPr kumimoji="1" lang="ja-JP" altLang="en-US" dirty="0" smtClean="0"/>
              <a:t>また着用したマスクの外側には、菌やウイルスが付着している可能性があるため、手で触らないように注意します。</a:t>
            </a:r>
            <a:endParaRPr kumimoji="1" lang="en-US" altLang="ja-JP" dirty="0"/>
          </a:p>
          <a:p>
            <a:endParaRPr kumimoji="1" lang="ja-JP" altLang="en-US" dirty="0"/>
          </a:p>
        </p:txBody>
      </p:sp>
      <p:graphicFrame>
        <p:nvGraphicFramePr>
          <p:cNvPr id="7" name="コンテンツ プレースホルダー 6"/>
          <p:cNvGraphicFramePr>
            <a:graphicFrameLocks noGrp="1" noChangeAspect="1"/>
          </p:cNvGraphicFramePr>
          <p:nvPr>
            <p:ph idx="1"/>
            <p:extLst>
              <p:ext uri="{D42A27DB-BD31-4B8C-83A1-F6EECF244321}">
                <p14:modId xmlns:p14="http://schemas.microsoft.com/office/powerpoint/2010/main" val="2391789651"/>
              </p:ext>
            </p:extLst>
          </p:nvPr>
        </p:nvGraphicFramePr>
        <p:xfrm>
          <a:off x="7088329" y="4467"/>
          <a:ext cx="4843486" cy="6853533"/>
        </p:xfrm>
        <a:graphic>
          <a:graphicData uri="http://schemas.openxmlformats.org/presentationml/2006/ole">
            <mc:AlternateContent xmlns:mc="http://schemas.openxmlformats.org/markup-compatibility/2006">
              <mc:Choice xmlns:v="urn:schemas-microsoft-com:vml" Requires="v">
                <p:oleObj spid="_x0000_s2273" name="Acrobat Document" r:id="rId6" imgW="4533723" imgH="6415677" progId="Acrobat.Document.DC">
                  <p:embed/>
                </p:oleObj>
              </mc:Choice>
              <mc:Fallback>
                <p:oleObj name="Acrobat Document" r:id="rId6" imgW="4533723" imgH="6415677" progId="Acrobat.Document.DC">
                  <p:embed/>
                  <p:pic>
                    <p:nvPicPr>
                      <p:cNvPr id="0" name=""/>
                      <p:cNvPicPr/>
                      <p:nvPr/>
                    </p:nvPicPr>
                    <p:blipFill>
                      <a:blip r:embed="rId7"/>
                      <a:stretch>
                        <a:fillRect/>
                      </a:stretch>
                    </p:blipFill>
                    <p:spPr>
                      <a:xfrm>
                        <a:off x="7088329" y="4467"/>
                        <a:ext cx="4843486" cy="6853533"/>
                      </a:xfrm>
                      <a:prstGeom prst="rect">
                        <a:avLst/>
                      </a:prstGeom>
                    </p:spPr>
                  </p:pic>
                </p:oleObj>
              </mc:Fallback>
            </mc:AlternateContent>
          </a:graphicData>
        </a:graphic>
      </p:graphicFrame>
      <p:pic>
        <p:nvPicPr>
          <p:cNvPr id="3" name="スライド７">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268682" y="286229"/>
            <a:ext cx="487363" cy="487363"/>
          </a:xfrm>
          <a:prstGeom prst="rect">
            <a:avLst/>
          </a:prstGeom>
        </p:spPr>
      </p:pic>
    </p:spTree>
    <p:extLst>
      <p:ext uri="{BB962C8B-B14F-4D97-AF65-F5344CB8AC3E}">
        <p14:creationId xmlns:p14="http://schemas.microsoft.com/office/powerpoint/2010/main" val="441727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嘔吐物・排泄物の処理</a:t>
            </a:r>
            <a:endParaRPr kumimoji="1" lang="ja-JP" altLang="en-US" dirty="0"/>
          </a:p>
        </p:txBody>
      </p:sp>
      <p:sp>
        <p:nvSpPr>
          <p:cNvPr id="4" name="テキスト ボックス 3"/>
          <p:cNvSpPr txBox="1"/>
          <p:nvPr/>
        </p:nvSpPr>
        <p:spPr>
          <a:xfrm>
            <a:off x="1045290" y="1215028"/>
            <a:ext cx="10253708" cy="2739211"/>
          </a:xfrm>
          <a:prstGeom prst="rect">
            <a:avLst/>
          </a:prstGeom>
          <a:noFill/>
        </p:spPr>
        <p:txBody>
          <a:bodyPr wrap="square" rtlCol="0">
            <a:spAutoFit/>
          </a:bodyPr>
          <a:lstStyle/>
          <a:p>
            <a:r>
              <a:rPr kumimoji="1" lang="ja-JP" altLang="en-US" dirty="0" smtClean="0"/>
              <a:t>感染症に罹患した方の嘔吐物や排泄物には、菌やウイルスがたくさん含まれています。</a:t>
            </a:r>
            <a:endParaRPr kumimoji="1" lang="en-US" altLang="ja-JP" dirty="0" smtClean="0"/>
          </a:p>
          <a:p>
            <a:r>
              <a:rPr kumimoji="1" lang="ja-JP" altLang="en-US" dirty="0" smtClean="0"/>
              <a:t>特に感染性胃腸炎を引き起こすノロウイルスなどは感染力が強く、嘔吐物や排泄物を適切な方法で処理</a:t>
            </a:r>
            <a:r>
              <a:rPr kumimoji="1" lang="ja-JP" altLang="en-US" dirty="0"/>
              <a:t>する</a:t>
            </a:r>
            <a:r>
              <a:rPr kumimoji="1" lang="ja-JP" altLang="en-US" dirty="0" smtClean="0"/>
              <a:t>ことが重要です。</a:t>
            </a:r>
            <a:endParaRPr kumimoji="1" lang="en-US" altLang="ja-JP" dirty="0" smtClean="0"/>
          </a:p>
          <a:p>
            <a:r>
              <a:rPr kumimoji="1" lang="ja-JP" altLang="en-US" dirty="0" smtClean="0"/>
              <a:t>またノロウイルスやロタウイルスなどは、アルコール消毒</a:t>
            </a:r>
            <a:r>
              <a:rPr kumimoji="1" lang="ja-JP" altLang="en-US" dirty="0"/>
              <a:t>で</a:t>
            </a:r>
            <a:r>
              <a:rPr kumimoji="1" lang="ja-JP" altLang="en-US" dirty="0" smtClean="0"/>
              <a:t>は十分な消毒効果が得られないため、</a:t>
            </a:r>
            <a:r>
              <a:rPr kumimoji="1" lang="ja-JP" altLang="en-US" sz="2800" b="1" dirty="0" smtClean="0">
                <a:solidFill>
                  <a:srgbClr val="FF0000"/>
                </a:solidFill>
              </a:rPr>
              <a:t>次亜塩素酸ナトリウム</a:t>
            </a:r>
            <a:r>
              <a:rPr kumimoji="1" lang="ja-JP" altLang="en-US" dirty="0" smtClean="0"/>
              <a:t>を使用した消毒が必要です。</a:t>
            </a:r>
            <a:endParaRPr kumimoji="1" lang="en-US" altLang="ja-JP" dirty="0" smtClean="0"/>
          </a:p>
          <a:p>
            <a:r>
              <a:rPr kumimoji="1" lang="ja-JP" altLang="en-US" dirty="0" smtClean="0"/>
              <a:t>嘔吐などが発生した際には直ちに対応できるよう、必要物品や消毒液を</a:t>
            </a:r>
            <a:r>
              <a:rPr kumimoji="1" lang="ja-JP" altLang="en-US" dirty="0"/>
              <a:t>あらかじめ</a:t>
            </a:r>
            <a:r>
              <a:rPr kumimoji="1" lang="ja-JP" altLang="en-US" dirty="0" smtClean="0"/>
              <a:t>準備しておく必要があります。</a:t>
            </a:r>
            <a:endParaRPr kumimoji="1" lang="en-US" altLang="ja-JP" dirty="0"/>
          </a:p>
          <a:p>
            <a:endParaRPr kumimoji="1" lang="en-US" altLang="ja-JP" dirty="0" smtClean="0"/>
          </a:p>
          <a:p>
            <a:endParaRPr kumimoji="1" lang="en-US" altLang="ja-JP" dirty="0" smtClean="0"/>
          </a:p>
        </p:txBody>
      </p:sp>
      <p:sp>
        <p:nvSpPr>
          <p:cNvPr id="5" name="テキスト ボックス 4"/>
          <p:cNvSpPr txBox="1"/>
          <p:nvPr/>
        </p:nvSpPr>
        <p:spPr>
          <a:xfrm>
            <a:off x="1210105" y="3279819"/>
            <a:ext cx="9910179" cy="193127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2400" dirty="0" smtClean="0"/>
              <a:t>〇準備物品〇</a:t>
            </a:r>
            <a:endParaRPr kumimoji="1" lang="en-US" altLang="ja-JP" sz="2400" dirty="0" smtClean="0"/>
          </a:p>
          <a:p>
            <a:r>
              <a:rPr kumimoji="1" lang="ja-JP" altLang="en-US" sz="2400" dirty="0" smtClean="0"/>
              <a:t>手袋</a:t>
            </a:r>
            <a:r>
              <a:rPr kumimoji="1" lang="en-US" altLang="ja-JP" sz="2400" dirty="0" smtClean="0"/>
              <a:t>(</a:t>
            </a:r>
            <a:r>
              <a:rPr kumimoji="1" lang="ja-JP" altLang="en-US" sz="2400" dirty="0" smtClean="0"/>
              <a:t>複数セット</a:t>
            </a:r>
            <a:r>
              <a:rPr kumimoji="1" lang="en-US" altLang="ja-JP" sz="2400" dirty="0" smtClean="0"/>
              <a:t>)</a:t>
            </a:r>
            <a:r>
              <a:rPr kumimoji="1" lang="ja-JP" altLang="en-US" sz="2400" dirty="0" err="1"/>
              <a:t>、</a:t>
            </a:r>
            <a:r>
              <a:rPr kumimoji="1" lang="ja-JP" altLang="en-US" sz="2400" dirty="0" smtClean="0"/>
              <a:t>マスク</a:t>
            </a:r>
            <a:r>
              <a:rPr kumimoji="1" lang="ja-JP" altLang="en-US" sz="2400" dirty="0"/>
              <a:t>、</a:t>
            </a:r>
            <a:r>
              <a:rPr kumimoji="1" lang="ja-JP" altLang="en-US" sz="2400" dirty="0" smtClean="0"/>
              <a:t>エプロンまたはガウン</a:t>
            </a:r>
            <a:r>
              <a:rPr kumimoji="1" lang="ja-JP" altLang="en-US" sz="2400" dirty="0"/>
              <a:t>、</a:t>
            </a:r>
            <a:r>
              <a:rPr kumimoji="1" lang="ja-JP" altLang="en-US" sz="2400" dirty="0" smtClean="0"/>
              <a:t>フェイスシールド</a:t>
            </a:r>
            <a:r>
              <a:rPr kumimoji="1" lang="en-US" altLang="ja-JP" sz="2400" dirty="0" smtClean="0"/>
              <a:t>(</a:t>
            </a:r>
            <a:r>
              <a:rPr kumimoji="1" lang="ja-JP" altLang="en-US" sz="2400" dirty="0" smtClean="0"/>
              <a:t>シューズカバー</a:t>
            </a:r>
            <a:r>
              <a:rPr kumimoji="1" lang="en-US" altLang="ja-JP" sz="2400" dirty="0" smtClean="0"/>
              <a:t>)</a:t>
            </a:r>
            <a:r>
              <a:rPr kumimoji="1" lang="ja-JP" altLang="en-US" sz="2400" dirty="0" err="1" smtClean="0"/>
              <a:t>、</a:t>
            </a:r>
            <a:r>
              <a:rPr kumimoji="1" lang="ja-JP" altLang="en-US" sz="2400" dirty="0" smtClean="0"/>
              <a:t>ペーパータオルまたは新聞紙や雑巾</a:t>
            </a:r>
            <a:endParaRPr kumimoji="1" lang="en-US" altLang="ja-JP" sz="2400" dirty="0" smtClean="0"/>
          </a:p>
          <a:p>
            <a:r>
              <a:rPr kumimoji="1" lang="ja-JP" altLang="en-US" sz="2400" dirty="0" smtClean="0"/>
              <a:t>ゴミ袋</a:t>
            </a:r>
            <a:r>
              <a:rPr kumimoji="1" lang="en-US" altLang="ja-JP" sz="2400" dirty="0" smtClean="0"/>
              <a:t>(</a:t>
            </a:r>
            <a:r>
              <a:rPr kumimoji="1" lang="ja-JP" altLang="en-US" sz="2400" dirty="0" smtClean="0"/>
              <a:t>複数枚</a:t>
            </a:r>
            <a:r>
              <a:rPr kumimoji="1" lang="en-US" altLang="ja-JP" sz="2400" dirty="0" smtClean="0"/>
              <a:t>)</a:t>
            </a:r>
            <a:r>
              <a:rPr kumimoji="1" lang="ja-JP" altLang="en-US" sz="2400" dirty="0" err="1" smtClean="0"/>
              <a:t>、</a:t>
            </a:r>
            <a:r>
              <a:rPr kumimoji="1" lang="ja-JP" altLang="en-US" sz="2400" dirty="0"/>
              <a:t>次亜塩素酸ナトリウム</a:t>
            </a:r>
            <a:r>
              <a:rPr kumimoji="1" lang="en-US" altLang="ja-JP" sz="2400" dirty="0"/>
              <a:t>(</a:t>
            </a:r>
            <a:r>
              <a:rPr kumimoji="1" lang="ja-JP" altLang="en-US" sz="2400" dirty="0"/>
              <a:t>塩素系漂白剤</a:t>
            </a:r>
            <a:r>
              <a:rPr kumimoji="1" lang="en-US" altLang="ja-JP" sz="2400" dirty="0" smtClean="0"/>
              <a:t>)</a:t>
            </a:r>
            <a:r>
              <a:rPr kumimoji="1" lang="ja-JP" altLang="en-US" sz="2400" dirty="0" err="1" smtClean="0"/>
              <a:t>、</a:t>
            </a:r>
            <a:r>
              <a:rPr kumimoji="1" lang="ja-JP" altLang="en-US" sz="2400" dirty="0" smtClean="0"/>
              <a:t>ペットボトル、</a:t>
            </a:r>
            <a:endParaRPr kumimoji="1" lang="en-US" altLang="ja-JP" sz="2400" dirty="0" smtClean="0"/>
          </a:p>
          <a:p>
            <a:r>
              <a:rPr kumimoji="1" lang="ja-JP" altLang="en-US" sz="2400" dirty="0" smtClean="0"/>
              <a:t>処理方法マニュアル</a:t>
            </a:r>
            <a:endParaRPr kumimoji="1" lang="en-US" altLang="ja-JP" sz="2400" dirty="0" smtClean="0"/>
          </a:p>
        </p:txBody>
      </p:sp>
      <p:sp>
        <p:nvSpPr>
          <p:cNvPr id="6" name="テキスト ボックス 5"/>
          <p:cNvSpPr txBox="1"/>
          <p:nvPr/>
        </p:nvSpPr>
        <p:spPr>
          <a:xfrm>
            <a:off x="1045290" y="5218811"/>
            <a:ext cx="10591097" cy="1477328"/>
          </a:xfrm>
          <a:prstGeom prst="rect">
            <a:avLst/>
          </a:prstGeom>
          <a:noFill/>
        </p:spPr>
        <p:txBody>
          <a:bodyPr wrap="square" rtlCol="0">
            <a:spAutoFit/>
          </a:bodyPr>
          <a:lstStyle/>
          <a:p>
            <a:r>
              <a:rPr kumimoji="1" lang="ja-JP" altLang="en-US" dirty="0" smtClean="0"/>
              <a:t>これらの物品は</a:t>
            </a:r>
            <a:r>
              <a:rPr kumimoji="1" lang="ja-JP" altLang="en-US" b="1" dirty="0" smtClean="0"/>
              <a:t>すぐに使用できるよう１セットにまとめ、施設内の各場所に設置</a:t>
            </a:r>
            <a:r>
              <a:rPr kumimoji="1" lang="ja-JP" altLang="en-US" dirty="0" smtClean="0"/>
              <a:t>しておきます。</a:t>
            </a:r>
            <a:endParaRPr kumimoji="1" lang="en-US" altLang="ja-JP" dirty="0"/>
          </a:p>
          <a:p>
            <a:r>
              <a:rPr kumimoji="1" lang="ja-JP" altLang="en-US" dirty="0" smtClean="0"/>
              <a:t>各施設の状況に応じて必要な数を用意し、</a:t>
            </a:r>
            <a:r>
              <a:rPr kumimoji="1" lang="ja-JP" altLang="en-US" b="1" dirty="0" smtClean="0"/>
              <a:t>物品がそろっているか適宜見直し</a:t>
            </a:r>
            <a:r>
              <a:rPr kumimoji="1" lang="ja-JP" altLang="en-US" dirty="0" smtClean="0"/>
              <a:t>ます。</a:t>
            </a:r>
            <a:endParaRPr kumimoji="1" lang="en-US" altLang="ja-JP" dirty="0" smtClean="0"/>
          </a:p>
          <a:p>
            <a:endParaRPr kumimoji="1" lang="en-US" altLang="ja-JP" dirty="0" smtClean="0"/>
          </a:p>
          <a:p>
            <a:r>
              <a:rPr kumimoji="1" lang="ja-JP" altLang="en-US" dirty="0" smtClean="0"/>
              <a:t>どの職員であっても対応できるよう、</a:t>
            </a:r>
            <a:r>
              <a:rPr kumimoji="1" lang="ja-JP" altLang="en-US" b="1" dirty="0" smtClean="0"/>
              <a:t>平常時から物品の保管場所について共有</a:t>
            </a:r>
            <a:r>
              <a:rPr kumimoji="1" lang="ja-JP" altLang="en-US" dirty="0" smtClean="0"/>
              <a:t>し、</a:t>
            </a:r>
            <a:r>
              <a:rPr kumimoji="1" lang="ja-JP" altLang="en-US" b="1" dirty="0" smtClean="0"/>
              <a:t>施設の感染症対策マニュアルにも記載</a:t>
            </a:r>
            <a:r>
              <a:rPr kumimoji="1" lang="ja-JP" altLang="en-US" dirty="0" smtClean="0"/>
              <a:t>して、</a:t>
            </a:r>
            <a:r>
              <a:rPr kumimoji="1" lang="ja-JP" altLang="en-US" b="1" dirty="0" smtClean="0"/>
              <a:t>定期的に消毒方法について研修を実施</a:t>
            </a:r>
            <a:r>
              <a:rPr kumimoji="1" lang="ja-JP" altLang="en-US" dirty="0" smtClean="0"/>
              <a:t>しましょう。</a:t>
            </a:r>
            <a:endParaRPr kumimoji="1" lang="en-US" altLang="ja-JP" dirty="0" smtClean="0"/>
          </a:p>
        </p:txBody>
      </p:sp>
      <p:pic>
        <p:nvPicPr>
          <p:cNvPr id="3" name="スライド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6318" y="311343"/>
            <a:ext cx="487363" cy="487363"/>
          </a:xfrm>
          <a:prstGeom prst="rect">
            <a:avLst/>
          </a:prstGeom>
        </p:spPr>
      </p:pic>
    </p:spTree>
    <p:extLst>
      <p:ext uri="{BB962C8B-B14F-4D97-AF65-F5344CB8AC3E}">
        <p14:creationId xmlns:p14="http://schemas.microsoft.com/office/powerpoint/2010/main" val="1650956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adge">
  <a:themeElements>
    <a:clrScheme name="ユーザー定義 9">
      <a:dk1>
        <a:srgbClr val="2A1A00"/>
      </a:dk1>
      <a:lt1>
        <a:sysClr val="window" lastClr="FFFFFF"/>
      </a:lt1>
      <a:dk2>
        <a:srgbClr val="9F6200"/>
      </a:dk2>
      <a:lt2>
        <a:srgbClr val="F3F3F2"/>
      </a:lt2>
      <a:accent1>
        <a:srgbClr val="D9EFF0"/>
      </a:accent1>
      <a:accent2>
        <a:srgbClr val="656A59"/>
      </a:accent2>
      <a:accent3>
        <a:srgbClr val="46B2B5"/>
      </a:accent3>
      <a:accent4>
        <a:srgbClr val="8CAA7E"/>
      </a:accent4>
      <a:accent5>
        <a:srgbClr val="D36F68"/>
      </a:accent5>
      <a:accent6>
        <a:srgbClr val="B69EAD"/>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TM10001106[[fn=バッジ]]</Template>
  <TotalTime>2300</TotalTime>
  <Words>5297</Words>
  <Application>Microsoft Office PowerPoint</Application>
  <PresentationFormat>ワイド画面</PresentationFormat>
  <Paragraphs>343</Paragraphs>
  <Slides>22</Slides>
  <Notes>22</Notes>
  <HiddenSlides>0</HiddenSlides>
  <MMClips>22</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22</vt:i4>
      </vt:variant>
    </vt:vector>
  </HeadingPairs>
  <TitlesOfParts>
    <vt:vector size="29" baseType="lpstr">
      <vt:lpstr>Gill Sans MT</vt:lpstr>
      <vt:lpstr>メイリオ</vt:lpstr>
      <vt:lpstr>游ゴシック</vt:lpstr>
      <vt:lpstr>Arial</vt:lpstr>
      <vt:lpstr>Impact</vt:lpstr>
      <vt:lpstr>Badge</vt:lpstr>
      <vt:lpstr>Acrobat Document</vt:lpstr>
      <vt:lpstr>社会福祉施設・事業所等 における感染症対策</vt:lpstr>
      <vt:lpstr>感染対策の基本</vt:lpstr>
      <vt:lpstr>標準予防策</vt:lpstr>
      <vt:lpstr>主な病原体の感染経路</vt:lpstr>
      <vt:lpstr>感染経路に応じた感染対策</vt:lpstr>
      <vt:lpstr>手洗い</vt:lpstr>
      <vt:lpstr>手指消毒</vt:lpstr>
      <vt:lpstr>マスクの着用</vt:lpstr>
      <vt:lpstr>嘔吐物・排泄物の処理</vt:lpstr>
      <vt:lpstr>PowerPoint プレゼンテーション</vt:lpstr>
      <vt:lpstr>PowerPoint プレゼンテーション</vt:lpstr>
      <vt:lpstr>個人防護具（PPE）の使用</vt:lpstr>
      <vt:lpstr>PowerPoint プレゼンテーション</vt:lpstr>
      <vt:lpstr>適度な換気</vt:lpstr>
      <vt:lpstr>PowerPoint プレゼンテーション</vt:lpstr>
      <vt:lpstr>空間の分離（ゾーニング）</vt:lpstr>
      <vt:lpstr>PowerPoint プレゼンテーション</vt:lpstr>
      <vt:lpstr>平常時からの取り組みが大切</vt:lpstr>
      <vt:lpstr>西宮市保健所での取り組み</vt:lpstr>
      <vt:lpstr>西宮市保健所での取り組み</vt:lpstr>
      <vt:lpstr>PowerPoint プレゼンテーション</vt:lpstr>
      <vt:lpstr>参考・引用資料</vt:lpstr>
    </vt:vector>
  </TitlesOfParts>
  <Company>西宮市役所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井上　夏実</dc:creator>
  <cp:lastModifiedBy>古庄　尚子</cp:lastModifiedBy>
  <cp:revision>217</cp:revision>
  <cp:lastPrinted>2025-02-13T03:03:00Z</cp:lastPrinted>
  <dcterms:created xsi:type="dcterms:W3CDTF">2025-01-21T07:44:46Z</dcterms:created>
  <dcterms:modified xsi:type="dcterms:W3CDTF">2025-02-18T06:06:40Z</dcterms:modified>
</cp:coreProperties>
</file>