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Lst>
  <p:sldSz cx="6858000" cy="9906000" type="A4"/>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98"/>
    <a:srgbClr val="FFE699"/>
    <a:srgbClr val="F5D100"/>
    <a:srgbClr val="051264"/>
    <a:srgbClr val="FFFFE1"/>
    <a:srgbClr val="FFFFD1"/>
    <a:srgbClr val="FDEEE3"/>
    <a:srgbClr val="F3EBF9"/>
    <a:srgbClr val="ECDFF5"/>
    <a:srgbClr val="FEE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p:scale>
          <a:sx n="81" d="100"/>
          <a:sy n="81" d="100"/>
        </p:scale>
        <p:origin x="2107"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38839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258140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42614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62578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8044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3660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79208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31330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58689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87184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9069DA-01C1-4B0D-8E84-74C1C1298578}" type="datetimeFigureOut">
              <a:rPr kumimoji="1" lang="ja-JP" altLang="en-US" smtClean="0"/>
              <a:t>2025/1/17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112229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A9069DA-01C1-4B0D-8E84-74C1C1298578}" type="datetimeFigureOut">
              <a:rPr kumimoji="1" lang="ja-JP" altLang="en-US" smtClean="0"/>
              <a:t>2025/1/17</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081BCF1-9B85-46C0-8D8D-885B48952DBD}" type="slidenum">
              <a:rPr kumimoji="1" lang="ja-JP" altLang="en-US" smtClean="0"/>
              <a:t>‹#›</a:t>
            </a:fld>
            <a:endParaRPr kumimoji="1" lang="ja-JP" altLang="en-US" dirty="0"/>
          </a:p>
        </p:txBody>
      </p:sp>
    </p:spTree>
    <p:extLst>
      <p:ext uri="{BB962C8B-B14F-4D97-AF65-F5344CB8AC3E}">
        <p14:creationId xmlns:p14="http://schemas.microsoft.com/office/powerpoint/2010/main" val="253698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4569960" y="6563446"/>
            <a:ext cx="2127703" cy="1841723"/>
          </a:xfrm>
          <a:prstGeom prst="roundRect">
            <a:avLst>
              <a:gd name="adj" fmla="val 3502"/>
            </a:avLst>
          </a:prstGeom>
          <a:solidFill>
            <a:srgbClr val="FDE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角丸四角形 58"/>
          <p:cNvSpPr/>
          <p:nvPr/>
        </p:nvSpPr>
        <p:spPr>
          <a:xfrm>
            <a:off x="4557467" y="4644481"/>
            <a:ext cx="2127703" cy="1841723"/>
          </a:xfrm>
          <a:prstGeom prst="roundRect">
            <a:avLst>
              <a:gd name="adj" fmla="val 3502"/>
            </a:avLst>
          </a:prstGeom>
          <a:solidFill>
            <a:srgbClr val="F3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角丸四角形 57"/>
          <p:cNvSpPr/>
          <p:nvPr/>
        </p:nvSpPr>
        <p:spPr>
          <a:xfrm>
            <a:off x="2364498" y="4638036"/>
            <a:ext cx="2127703" cy="1841723"/>
          </a:xfrm>
          <a:prstGeom prst="roundRect">
            <a:avLst>
              <a:gd name="adj" fmla="val 3502"/>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角丸四角形 52"/>
          <p:cNvSpPr/>
          <p:nvPr/>
        </p:nvSpPr>
        <p:spPr>
          <a:xfrm>
            <a:off x="2370605" y="6555739"/>
            <a:ext cx="2127703" cy="1841723"/>
          </a:xfrm>
          <a:prstGeom prst="roundRect">
            <a:avLst>
              <a:gd name="adj" fmla="val 3502"/>
            </a:avLst>
          </a:prstGeom>
          <a:solidFill>
            <a:srgbClr val="FE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角丸四角形 51"/>
          <p:cNvSpPr/>
          <p:nvPr/>
        </p:nvSpPr>
        <p:spPr>
          <a:xfrm>
            <a:off x="172442" y="6569250"/>
            <a:ext cx="2127703" cy="1841723"/>
          </a:xfrm>
          <a:prstGeom prst="roundRect">
            <a:avLst>
              <a:gd name="adj" fmla="val 3502"/>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角丸四角形 50"/>
          <p:cNvSpPr/>
          <p:nvPr/>
        </p:nvSpPr>
        <p:spPr>
          <a:xfrm>
            <a:off x="193431" y="4631146"/>
            <a:ext cx="2127703" cy="1841723"/>
          </a:xfrm>
          <a:prstGeom prst="roundRect">
            <a:avLst>
              <a:gd name="adj" fmla="val 3502"/>
            </a:avLst>
          </a:prstGeom>
          <a:solidFill>
            <a:srgbClr val="ECF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3520" y="6668533"/>
            <a:ext cx="877494" cy="956002"/>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3216">
            <a:off x="5556910" y="4802338"/>
            <a:ext cx="792181" cy="109644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101" y="4860644"/>
            <a:ext cx="898631" cy="1029949"/>
          </a:xfrm>
          <a:prstGeom prst="rect">
            <a:avLst/>
          </a:prstGeom>
        </p:spPr>
      </p:pic>
      <p:sp>
        <p:nvSpPr>
          <p:cNvPr id="4" name="正方形/長方形 3"/>
          <p:cNvSpPr/>
          <p:nvPr/>
        </p:nvSpPr>
        <p:spPr>
          <a:xfrm>
            <a:off x="0" y="0"/>
            <a:ext cx="6858000" cy="1733838"/>
          </a:xfrm>
          <a:prstGeom prst="rect">
            <a:avLst/>
          </a:prstGeom>
          <a:solidFill>
            <a:srgbClr val="FF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AEC9"/>
              </a:solidFill>
            </a:endParaRPr>
          </a:p>
        </p:txBody>
      </p:sp>
      <p:pic>
        <p:nvPicPr>
          <p:cNvPr id="7" name="図 6"/>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8763000"/>
            <a:ext cx="6858000" cy="1150149"/>
          </a:xfrm>
          <a:prstGeom prst="rect">
            <a:avLst/>
          </a:prstGeom>
        </p:spPr>
      </p:pic>
      <p:sp>
        <p:nvSpPr>
          <p:cNvPr id="5" name="タイトル 1"/>
          <p:cNvSpPr txBox="1">
            <a:spLocks/>
          </p:cNvSpPr>
          <p:nvPr/>
        </p:nvSpPr>
        <p:spPr>
          <a:xfrm>
            <a:off x="1664275" y="242077"/>
            <a:ext cx="5059480" cy="894995"/>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400" spc="-150" dirty="0" smtClean="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なったら</a:t>
            </a:r>
            <a:r>
              <a:rPr lang="ja-JP" altLang="en-US" sz="5400" spc="-150" dirty="0" smtClean="0">
                <a:solidFill>
                  <a:srgbClr val="FFFF00"/>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自治会</a:t>
            </a:r>
            <a:r>
              <a:rPr lang="ja-JP" altLang="en-US" sz="2400" spc="-150" dirty="0" smtClean="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入っとこ</a:t>
            </a:r>
            <a:endParaRPr lang="ja-JP" altLang="en-US" sz="2400" spc="-150" dirty="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endParaRPr>
          </a:p>
        </p:txBody>
      </p:sp>
      <p:cxnSp>
        <p:nvCxnSpPr>
          <p:cNvPr id="8" name="直線コネクタ 7"/>
          <p:cNvCxnSpPr/>
          <p:nvPr/>
        </p:nvCxnSpPr>
        <p:spPr>
          <a:xfrm>
            <a:off x="193431" y="1137072"/>
            <a:ext cx="646527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1128251"/>
            <a:ext cx="6858000" cy="5978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400" b="1" dirty="0" smtClean="0">
                <a:solidFill>
                  <a:schemeClr val="bg1"/>
                </a:solidFill>
                <a:effectLst>
                  <a:outerShdw blurRad="38100" dist="38100" dir="2700000" algn="tl">
                    <a:srgbClr val="000000">
                      <a:alpha val="70000"/>
                    </a:srgbClr>
                  </a:outerShdw>
                </a:effectLst>
                <a:latin typeface="BIZ UDPゴシック" panose="020B0400000000000000" pitchFamily="50" charset="-128"/>
                <a:ea typeface="BIZ UDPゴシック" panose="020B0400000000000000" pitchFamily="50" charset="-128"/>
              </a:rPr>
              <a:t>地域で安心に楽しく暮らすために</a:t>
            </a:r>
            <a:endParaRPr lang="ja-JP" altLang="en-US" sz="2400" b="1" dirty="0">
              <a:solidFill>
                <a:schemeClr val="bg1"/>
              </a:solidFill>
              <a:effectLst>
                <a:outerShdw blurRad="38100" dist="38100" dir="2700000" algn="tl">
                  <a:srgbClr val="000000">
                    <a:alpha val="70000"/>
                  </a:srgbClr>
                </a:outerShdw>
              </a:effectLst>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393274" y="1862848"/>
            <a:ext cx="6065590" cy="1708160"/>
          </a:xfrm>
          <a:prstGeom prst="rect">
            <a:avLst/>
          </a:prstGeom>
          <a:noFill/>
        </p:spPr>
        <p:txBody>
          <a:bodyPr wrap="square" rtlCol="0">
            <a:spAutoFit/>
          </a:bodyPr>
          <a:lstStyle/>
          <a:p>
            <a:pPr>
              <a:lnSpc>
                <a:spcPts val="20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600" dirty="0" smtClean="0">
                <a:latin typeface="UD デジタル 教科書体 NK-R" panose="02020400000000000000" pitchFamily="18" charset="-128"/>
                <a:ea typeface="UD デジタル 教科書体 NK-R" panose="02020400000000000000" pitchFamily="18" charset="-128"/>
              </a:rPr>
              <a:t>西宮市は、市民と</a:t>
            </a:r>
            <a:r>
              <a:rPr lang="ja-JP" altLang="en-US" sz="1600" dirty="0">
                <a:latin typeface="UD デジタル 教科書体 NK-R" panose="02020400000000000000" pitchFamily="18" charset="-128"/>
                <a:ea typeface="UD デジタル 教科書体 NK-R" panose="02020400000000000000" pitchFamily="18" charset="-128"/>
              </a:rPr>
              <a:t>市が</a:t>
            </a:r>
            <a:r>
              <a:rPr lang="ja-JP" altLang="en-US" sz="1600" dirty="0" smtClean="0">
                <a:latin typeface="UD デジタル 教科書体 NK-R" panose="02020400000000000000" pitchFamily="18" charset="-128"/>
                <a:ea typeface="UD デジタル 教科書体 NK-R" panose="02020400000000000000" pitchFamily="18" charset="-128"/>
              </a:rPr>
              <a:t>より良いまちづくりに向けて共に考え、行動していくために「</a:t>
            </a:r>
            <a:r>
              <a:rPr lang="ja-JP" altLang="en-US" sz="1600" dirty="0">
                <a:latin typeface="UD デジタル 教科書体 NK-R" panose="02020400000000000000" pitchFamily="18" charset="-128"/>
                <a:ea typeface="UD デジタル 教科書体 NK-R" panose="02020400000000000000" pitchFamily="18" charset="-128"/>
              </a:rPr>
              <a:t>西宮市参画と協働の推進に関する条例</a:t>
            </a:r>
            <a:r>
              <a:rPr lang="ja-JP" altLang="en-US" sz="1600" dirty="0" smtClean="0">
                <a:latin typeface="UD デジタル 教科書体 NK-R" panose="02020400000000000000" pitchFamily="18" charset="-128"/>
                <a:ea typeface="UD デジタル 教科書体 NK-R" panose="02020400000000000000" pitchFamily="18" charset="-128"/>
              </a:rPr>
              <a:t>」を定めており、近隣住民で組織する自治会の活動は、参画・協働の入口とも言える大切なものと考えています。</a:t>
            </a:r>
            <a:endParaRPr lang="en-US" altLang="ja-JP" sz="1600"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600"/>
              </a:spcBef>
            </a:pPr>
            <a:r>
              <a:rPr lang="ja-JP" altLang="en-US" sz="1600" dirty="0" smtClean="0">
                <a:latin typeface="UD デジタル 教科書体 NK-R" panose="02020400000000000000" pitchFamily="18" charset="-128"/>
                <a:ea typeface="UD デジタル 教科書体 NK-R" panose="02020400000000000000" pitchFamily="18" charset="-128"/>
              </a:rPr>
              <a:t>　ぜひ、お住まいの地域で安心して楽しく暮らすために、身近な自治会であなたの経験やスキル、好きなことなどを活かしてみませんか。</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2" name="タイトル 1"/>
          <p:cNvSpPr txBox="1">
            <a:spLocks/>
          </p:cNvSpPr>
          <p:nvPr/>
        </p:nvSpPr>
        <p:spPr>
          <a:xfrm>
            <a:off x="25635" y="9121805"/>
            <a:ext cx="6321279" cy="686048"/>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50000"/>
              </a:lnSpc>
            </a:pPr>
            <a:r>
              <a:rPr lang="ja-JP" altLang="en-US" sz="18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西宮市役所 地域コミュニティ推進課</a:t>
            </a:r>
            <a:endParaRPr lang="en-US" altLang="ja-JP" sz="18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endParaRPr>
          </a:p>
          <a:p>
            <a:pPr algn="ctr">
              <a:spcBef>
                <a:spcPts val="300"/>
              </a:spcBef>
            </a:pPr>
            <a:r>
              <a:rPr lang="ja-JP" altLang="en-US" sz="14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電　話：</a:t>
            </a:r>
            <a:r>
              <a:rPr lang="en-US" altLang="ja-JP" sz="14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0798-35-3876</a:t>
            </a:r>
            <a:r>
              <a:rPr lang="ja-JP" altLang="en-US" sz="14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    </a:t>
            </a:r>
            <a:r>
              <a:rPr lang="ja-JP" altLang="en-US" sz="1400" b="1" spc="-150"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メール</a:t>
            </a:r>
            <a:r>
              <a:rPr lang="ja-JP" altLang="en-US" sz="14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a:t>
            </a:r>
            <a:r>
              <a:rPr lang="en-US" altLang="ja-JP" sz="1400" b="1" dirty="0" smtClean="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rPr>
              <a:t>chiikitantou@nishi.or.jp</a:t>
            </a:r>
            <a:endParaRPr lang="ja-JP" altLang="en-US" sz="1400" b="1" dirty="0">
              <a:solidFill>
                <a:schemeClr val="bg1"/>
              </a:solidFill>
              <a:effectLst>
                <a:outerShdw blurRad="38100" dist="38100" dir="2700000" algn="tl">
                  <a:srgbClr val="000000">
                    <a:alpha val="80000"/>
                  </a:srgbClr>
                </a:outerShdw>
              </a:effectLst>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1" y="3952688"/>
            <a:ext cx="3993356" cy="357024"/>
          </a:xfrm>
          <a:prstGeom prst="rect">
            <a:avLst/>
          </a:prstGeom>
          <a:solidFill>
            <a:srgbClr val="FF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sp>
        <p:nvSpPr>
          <p:cNvPr id="27" name="正方形/長方形 26"/>
          <p:cNvSpPr/>
          <p:nvPr/>
        </p:nvSpPr>
        <p:spPr>
          <a:xfrm>
            <a:off x="326992" y="3920659"/>
            <a:ext cx="3506088" cy="400110"/>
          </a:xfrm>
          <a:prstGeom prst="rect">
            <a:avLst/>
          </a:prstGeom>
          <a:noFill/>
        </p:spPr>
        <p:txBody>
          <a:bodyPr wrap="none" lIns="91440" tIns="45720" rIns="91440" bIns="45720">
            <a:spAutoFit/>
          </a:bodyPr>
          <a:lstStyle/>
          <a:p>
            <a:pPr algn="ctr"/>
            <a:r>
              <a:rPr lang="ja-JP" altLang="en-US" sz="2000" cap="none" spc="0" dirty="0" smtClean="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自治会ってこんな</a:t>
            </a:r>
            <a:r>
              <a:rPr lang="ja-JP" altLang="en-US" sz="2000" cap="none" spc="0" dirty="0" smtClean="0">
                <a:ln w="0"/>
                <a:solidFill>
                  <a:srgbClr val="FFFF00"/>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コト</a:t>
            </a:r>
            <a:r>
              <a:rPr lang="ja-JP" altLang="en-US" sz="2000" cap="none" spc="0" dirty="0" smtClean="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してます</a:t>
            </a:r>
            <a:endParaRPr lang="ja-JP" altLang="en-US" sz="2000" cap="none" spc="0" dirty="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endParaRPr>
          </a:p>
        </p:txBody>
      </p:sp>
      <p:sp>
        <p:nvSpPr>
          <p:cNvPr id="13" name="テキスト ボックス 12"/>
          <p:cNvSpPr txBox="1"/>
          <p:nvPr/>
        </p:nvSpPr>
        <p:spPr>
          <a:xfrm>
            <a:off x="5852927" y="9660902"/>
            <a:ext cx="841897"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メールアドレス</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rot="21101382">
            <a:off x="483666" y="108403"/>
            <a:ext cx="595035" cy="276999"/>
          </a:xfrm>
          <a:prstGeom prst="rect">
            <a:avLst/>
          </a:prstGeom>
          <a:noFill/>
          <a:ln>
            <a:noFill/>
          </a:ln>
        </p:spPr>
        <p:txBody>
          <a:bodyPr wrap="none" lIns="91440" tIns="45720" rIns="91440" bIns="45720">
            <a:spAutoFit/>
          </a:bodyPr>
          <a:lstStyle/>
          <a:p>
            <a:pPr algn="ctr"/>
            <a:r>
              <a:rPr lang="ja-JP" altLang="en-US" sz="1200" cap="none" spc="0" dirty="0" smtClean="0">
                <a:ln w="10160">
                  <a:noFill/>
                  <a:prstDash val="solid"/>
                </a:ln>
                <a:solidFill>
                  <a:srgbClr val="FFFFFF"/>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み  や</a:t>
            </a:r>
            <a:endParaRPr lang="ja-JP" altLang="en-US" sz="1200" cap="none" spc="0" dirty="0">
              <a:ln w="10160">
                <a:noFill/>
                <a:prstDash val="solid"/>
              </a:ln>
              <a:solidFill>
                <a:srgbClr val="FFFFFF"/>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grpSp>
        <p:nvGrpSpPr>
          <p:cNvPr id="57" name="グループ化 56"/>
          <p:cNvGrpSpPr/>
          <p:nvPr/>
        </p:nvGrpSpPr>
        <p:grpSpPr>
          <a:xfrm>
            <a:off x="196558" y="4718537"/>
            <a:ext cx="6559156" cy="3698411"/>
            <a:chOff x="244273" y="4964390"/>
            <a:chExt cx="6559156" cy="3698411"/>
          </a:xfrm>
        </p:grpSpPr>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2837" y="6928198"/>
              <a:ext cx="1314158" cy="1030793"/>
            </a:xfrm>
            <a:prstGeom prst="rect">
              <a:avLst/>
            </a:prstGeom>
          </p:spPr>
        </p:pic>
        <p:grpSp>
          <p:nvGrpSpPr>
            <p:cNvPr id="16" name="グループ化 15"/>
            <p:cNvGrpSpPr/>
            <p:nvPr/>
          </p:nvGrpSpPr>
          <p:grpSpPr>
            <a:xfrm>
              <a:off x="244273" y="4964390"/>
              <a:ext cx="6559156" cy="3698411"/>
              <a:chOff x="231118" y="3230181"/>
              <a:chExt cx="6559156" cy="3698411"/>
            </a:xfrm>
          </p:grpSpPr>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26" y="5237289"/>
                <a:ext cx="866715" cy="882153"/>
              </a:xfrm>
              <a:prstGeom prst="rect">
                <a:avLst/>
              </a:prstGeom>
            </p:spPr>
          </p:pic>
          <p:grpSp>
            <p:nvGrpSpPr>
              <p:cNvPr id="17" name="グループ化 16"/>
              <p:cNvGrpSpPr/>
              <p:nvPr/>
            </p:nvGrpSpPr>
            <p:grpSpPr>
              <a:xfrm>
                <a:off x="270500" y="3230181"/>
                <a:ext cx="2022608" cy="1653359"/>
                <a:chOff x="392420" y="3230181"/>
                <a:chExt cx="2022608" cy="1653359"/>
              </a:xfrm>
            </p:grpSpPr>
            <p:pic>
              <p:nvPicPr>
                <p:cNvPr id="47" name="図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5144" y="3361722"/>
                  <a:ext cx="1401372" cy="1090268"/>
                </a:xfrm>
                <a:prstGeom prst="rect">
                  <a:avLst/>
                </a:prstGeom>
              </p:spPr>
            </p:pic>
            <p:sp>
              <p:nvSpPr>
                <p:cNvPr id="48" name="テキスト ボックス 47"/>
                <p:cNvSpPr txBox="1"/>
                <p:nvPr/>
              </p:nvSpPr>
              <p:spPr>
                <a:xfrm>
                  <a:off x="392420" y="3230181"/>
                  <a:ext cx="461665" cy="553998"/>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防災</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49" name="テキスト ボックス 48"/>
                <p:cNvSpPr txBox="1"/>
                <p:nvPr/>
              </p:nvSpPr>
              <p:spPr>
                <a:xfrm>
                  <a:off x="463853" y="4421875"/>
                  <a:ext cx="1951175" cy="461665"/>
                </a:xfrm>
                <a:prstGeom prst="rect">
                  <a:avLst/>
                </a:prstGeom>
                <a:noFill/>
              </p:spPr>
              <p:txBody>
                <a:bodyPr wrap="non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避難訓練等、災害に備えた</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取り組みを行っています。</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9" name="グループ化 18"/>
              <p:cNvGrpSpPr/>
              <p:nvPr/>
            </p:nvGrpSpPr>
            <p:grpSpPr>
              <a:xfrm>
                <a:off x="2408377" y="3230181"/>
                <a:ext cx="1893909" cy="1656887"/>
                <a:chOff x="454842" y="3230181"/>
                <a:chExt cx="2107440" cy="1656887"/>
              </a:xfrm>
            </p:grpSpPr>
            <p:sp>
              <p:nvSpPr>
                <p:cNvPr id="45" name="テキスト ボックス 44"/>
                <p:cNvSpPr txBox="1"/>
                <p:nvPr/>
              </p:nvSpPr>
              <p:spPr>
                <a:xfrm>
                  <a:off x="454842" y="3230181"/>
                  <a:ext cx="513716" cy="553998"/>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防犯</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46" name="テキスト ボックス 45"/>
                <p:cNvSpPr txBox="1"/>
                <p:nvPr/>
              </p:nvSpPr>
              <p:spPr>
                <a:xfrm>
                  <a:off x="819216" y="4425403"/>
                  <a:ext cx="1743066" cy="461665"/>
                </a:xfrm>
                <a:prstGeom prst="rect">
                  <a:avLst/>
                </a:prstGeom>
                <a:noFill/>
              </p:spPr>
              <p:txBody>
                <a:bodyPr wrap="non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夜警等の防犯活動を</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行っています。</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41" name="グループ化 40"/>
              <p:cNvGrpSpPr/>
              <p:nvPr/>
            </p:nvGrpSpPr>
            <p:grpSpPr>
              <a:xfrm>
                <a:off x="4613558" y="3230181"/>
                <a:ext cx="2020781" cy="1649133"/>
                <a:chOff x="605281" y="3230181"/>
                <a:chExt cx="2077196" cy="1649133"/>
              </a:xfrm>
            </p:grpSpPr>
            <p:sp>
              <p:nvSpPr>
                <p:cNvPr id="43" name="テキスト ボックス 42"/>
                <p:cNvSpPr txBox="1"/>
                <p:nvPr/>
              </p:nvSpPr>
              <p:spPr>
                <a:xfrm>
                  <a:off x="605281" y="3230181"/>
                  <a:ext cx="474553" cy="553998"/>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環境</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44" name="テキスト ボックス 43"/>
                <p:cNvSpPr txBox="1"/>
                <p:nvPr/>
              </p:nvSpPr>
              <p:spPr>
                <a:xfrm>
                  <a:off x="696604" y="4417649"/>
                  <a:ext cx="1985873" cy="461665"/>
                </a:xfrm>
                <a:prstGeom prst="rect">
                  <a:avLst/>
                </a:prstGeom>
                <a:noFill/>
              </p:spPr>
              <p:txBody>
                <a:bodyPr wrap="non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ごみステーションの管理や</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近隣清掃を行っています。</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2" name="グループ化 21"/>
              <p:cNvGrpSpPr/>
              <p:nvPr/>
            </p:nvGrpSpPr>
            <p:grpSpPr>
              <a:xfrm>
                <a:off x="231118" y="5180177"/>
                <a:ext cx="2103269" cy="1748415"/>
                <a:chOff x="408918" y="3312982"/>
                <a:chExt cx="2103269" cy="1748415"/>
              </a:xfrm>
            </p:grpSpPr>
            <p:sp>
              <p:nvSpPr>
                <p:cNvPr id="39" name="テキスト ボックス 38"/>
                <p:cNvSpPr txBox="1"/>
                <p:nvPr/>
              </p:nvSpPr>
              <p:spPr>
                <a:xfrm>
                  <a:off x="408918" y="3312982"/>
                  <a:ext cx="461665" cy="553998"/>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交流</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40" name="テキスト ボックス 39"/>
                <p:cNvSpPr txBox="1"/>
                <p:nvPr/>
              </p:nvSpPr>
              <p:spPr>
                <a:xfrm>
                  <a:off x="464832" y="4415066"/>
                  <a:ext cx="2047355" cy="646331"/>
                </a:xfrm>
                <a:prstGeom prst="rect">
                  <a:avLst/>
                </a:prstGeom>
                <a:noFill/>
              </p:spPr>
              <p:txBody>
                <a:bodyPr wrap="non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お祭り等のイベントを実施し</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住民同士の交流の機会を</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提供しています。</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5" name="グループ化 24"/>
              <p:cNvGrpSpPr/>
              <p:nvPr/>
            </p:nvGrpSpPr>
            <p:grpSpPr>
              <a:xfrm>
                <a:off x="2405165" y="5183513"/>
                <a:ext cx="2097617" cy="1629932"/>
                <a:chOff x="453990" y="3395443"/>
                <a:chExt cx="2097617" cy="1629932"/>
              </a:xfrm>
            </p:grpSpPr>
            <p:sp>
              <p:nvSpPr>
                <p:cNvPr id="37" name="テキスト ボックス 36"/>
                <p:cNvSpPr txBox="1"/>
                <p:nvPr/>
              </p:nvSpPr>
              <p:spPr>
                <a:xfrm>
                  <a:off x="453990" y="3395443"/>
                  <a:ext cx="461665" cy="1015663"/>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情報共有</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38" name="テキスト ボックス 37"/>
                <p:cNvSpPr txBox="1"/>
                <p:nvPr/>
              </p:nvSpPr>
              <p:spPr>
                <a:xfrm>
                  <a:off x="472192" y="4563710"/>
                  <a:ext cx="2079415" cy="461665"/>
                </a:xfrm>
                <a:prstGeom prst="rect">
                  <a:avLst/>
                </a:prstGeom>
                <a:noFill/>
              </p:spPr>
              <p:txBody>
                <a:bodyPr wrap="non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回覧や地域情報誌等の配布</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で情報共有を行っています。</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0281" y="3277307"/>
                <a:ext cx="1325880" cy="1247985"/>
              </a:xfrm>
              <a:prstGeom prst="rect">
                <a:avLst/>
              </a:prstGeom>
            </p:spPr>
          </p:pic>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83724" y="3258439"/>
                <a:ext cx="485800" cy="589671"/>
              </a:xfrm>
              <a:prstGeom prst="rect">
                <a:avLst/>
              </a:prstGeom>
            </p:spPr>
          </p:pic>
          <p:grpSp>
            <p:nvGrpSpPr>
              <p:cNvPr id="30" name="グループ化 29"/>
              <p:cNvGrpSpPr/>
              <p:nvPr/>
            </p:nvGrpSpPr>
            <p:grpSpPr>
              <a:xfrm>
                <a:off x="3087950" y="5205849"/>
                <a:ext cx="857478" cy="1214129"/>
                <a:chOff x="2989582" y="5093755"/>
                <a:chExt cx="924864" cy="1309541"/>
              </a:xfrm>
            </p:grpSpPr>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9582" y="5093755"/>
                  <a:ext cx="924864" cy="1309541"/>
                </a:xfrm>
                <a:prstGeom prst="rect">
                  <a:avLst/>
                </a:prstGeom>
              </p:spPr>
            </p:pic>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093121">
                  <a:off x="3036347" y="5696139"/>
                  <a:ext cx="745203" cy="628981"/>
                </a:xfrm>
                <a:prstGeom prst="rect">
                  <a:avLst/>
                </a:prstGeom>
              </p:spPr>
            </p:pic>
          </p:grpSp>
          <p:grpSp>
            <p:nvGrpSpPr>
              <p:cNvPr id="31" name="グループ化 30"/>
              <p:cNvGrpSpPr/>
              <p:nvPr/>
            </p:nvGrpSpPr>
            <p:grpSpPr>
              <a:xfrm>
                <a:off x="4592027" y="5183444"/>
                <a:ext cx="2198247" cy="1704327"/>
                <a:chOff x="479817" y="3395374"/>
                <a:chExt cx="2198247" cy="1704327"/>
              </a:xfrm>
            </p:grpSpPr>
            <p:sp>
              <p:nvSpPr>
                <p:cNvPr id="33" name="テキスト ボックス 32"/>
                <p:cNvSpPr txBox="1"/>
                <p:nvPr/>
              </p:nvSpPr>
              <p:spPr>
                <a:xfrm>
                  <a:off x="479817" y="3395374"/>
                  <a:ext cx="461665" cy="767198"/>
                </a:xfrm>
                <a:prstGeom prst="rect">
                  <a:avLst/>
                </a:prstGeom>
                <a:noFill/>
              </p:spPr>
              <p:txBody>
                <a:bodyPr vert="eaVert" wrap="none" rtlCol="0">
                  <a:spAutoFit/>
                </a:bodyPr>
                <a:lstStyle/>
                <a:p>
                  <a:r>
                    <a:rPr kumimoji="1" lang="ja-JP" altLang="en-US" dirty="0" smtClean="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その他</a:t>
                  </a:r>
                  <a:endParaRPr kumimoji="1" lang="ja-JP" altLang="en-US" dirty="0">
                    <a:solidFill>
                      <a:srgbClr val="FF6598"/>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sp>
              <p:nvSpPr>
                <p:cNvPr id="34" name="テキスト ボックス 33"/>
                <p:cNvSpPr txBox="1"/>
                <p:nvPr/>
              </p:nvSpPr>
              <p:spPr>
                <a:xfrm>
                  <a:off x="589031" y="4476453"/>
                  <a:ext cx="2089033" cy="623248"/>
                </a:xfrm>
                <a:prstGeom prst="rect">
                  <a:avLst/>
                </a:prstGeom>
                <a:noFill/>
              </p:spPr>
              <p:txBody>
                <a:bodyPr wrap="none" rtlCol="0">
                  <a:spAutoFit/>
                </a:bodyPr>
                <a:lstStyle/>
                <a:p>
                  <a:r>
                    <a:rPr kumimoji="1" lang="ja-JP" altLang="en-US" sz="1150" dirty="0" smtClean="0">
                      <a:latin typeface="BIZ UDPゴシック" panose="020B0400000000000000" pitchFamily="50" charset="-128"/>
                      <a:ea typeface="BIZ UDPゴシック" panose="020B0400000000000000" pitchFamily="50" charset="-128"/>
                    </a:rPr>
                    <a:t>市役所や社会福祉協議会、</a:t>
                  </a:r>
                  <a:endParaRPr kumimoji="1" lang="en-US" altLang="ja-JP" sz="1150" dirty="0" smtClean="0">
                    <a:latin typeface="BIZ UDPゴシック" panose="020B0400000000000000" pitchFamily="50" charset="-128"/>
                    <a:ea typeface="BIZ UDPゴシック" panose="020B0400000000000000" pitchFamily="50" charset="-128"/>
                  </a:endParaRPr>
                </a:p>
                <a:p>
                  <a:r>
                    <a:rPr kumimoji="1" lang="ja-JP" altLang="en-US" sz="1150" dirty="0" smtClean="0">
                      <a:latin typeface="BIZ UDPゴシック" panose="020B0400000000000000" pitchFamily="50" charset="-128"/>
                      <a:ea typeface="BIZ UDPゴシック" panose="020B0400000000000000" pitchFamily="50" charset="-128"/>
                    </a:rPr>
                    <a:t>学校等と住みよいまちづくり</a:t>
                  </a:r>
                  <a:endParaRPr kumimoji="1" lang="en-US" altLang="ja-JP" sz="1150" dirty="0" smtClean="0">
                    <a:latin typeface="BIZ UDPゴシック" panose="020B0400000000000000" pitchFamily="50" charset="-128"/>
                    <a:ea typeface="BIZ UDPゴシック" panose="020B0400000000000000" pitchFamily="50" charset="-128"/>
                  </a:endParaRPr>
                </a:p>
                <a:p>
                  <a:r>
                    <a:rPr kumimoji="1" lang="ja-JP" altLang="en-US" sz="1150" dirty="0" smtClean="0">
                      <a:latin typeface="BIZ UDPゴシック" panose="020B0400000000000000" pitchFamily="50" charset="-128"/>
                      <a:ea typeface="BIZ UDPゴシック" panose="020B0400000000000000" pitchFamily="50" charset="-128"/>
                    </a:rPr>
                    <a:t>に取り組んでいます。</a:t>
                  </a:r>
                  <a:endParaRPr kumimoji="1" lang="ja-JP" altLang="en-US" sz="1150" dirty="0">
                    <a:latin typeface="BIZ UDPゴシック" panose="020B0400000000000000" pitchFamily="50" charset="-128"/>
                    <a:ea typeface="BIZ UDPゴシック" panose="020B0400000000000000" pitchFamily="50" charset="-128"/>
                  </a:endParaRPr>
                </a:p>
              </p:txBody>
            </p:sp>
          </p:grpSp>
          <p:pic>
            <p:nvPicPr>
              <p:cNvPr id="32" name="図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08944" y="5115654"/>
                <a:ext cx="1409709" cy="1226447"/>
              </a:xfrm>
              <a:prstGeom prst="rect">
                <a:avLst/>
              </a:prstGeom>
            </p:spPr>
          </p:pic>
          <p:pic>
            <p:nvPicPr>
              <p:cNvPr id="24" name="図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1496" y="5492043"/>
                <a:ext cx="1547080" cy="858630"/>
              </a:xfrm>
              <a:prstGeom prst="rect">
                <a:avLst/>
              </a:prstGeom>
            </p:spPr>
          </p:pic>
        </p:grpSp>
      </p:grpSp>
      <p:sp>
        <p:nvSpPr>
          <p:cNvPr id="50" name="テキスト ボックス 49"/>
          <p:cNvSpPr txBox="1"/>
          <p:nvPr/>
        </p:nvSpPr>
        <p:spPr>
          <a:xfrm>
            <a:off x="111430" y="8434650"/>
            <a:ext cx="5741497" cy="230832"/>
          </a:xfrm>
          <a:prstGeom prst="rect">
            <a:avLst/>
          </a:prstGeom>
          <a:noFill/>
        </p:spPr>
        <p:txBody>
          <a:bodyPr wrap="square" rtlCol="0">
            <a:spAutoFit/>
          </a:bodyPr>
          <a:lstStyle/>
          <a:p>
            <a:r>
              <a:rPr kumimoji="1" lang="en-US" altLang="ja-JP" sz="900" dirty="0" smtClean="0">
                <a:latin typeface="BIZ UDPゴシック" panose="020B0400000000000000" pitchFamily="50" charset="-128"/>
                <a:ea typeface="BIZ UDPゴシック" panose="020B0400000000000000" pitchFamily="50" charset="-128"/>
              </a:rPr>
              <a:t>※</a:t>
            </a:r>
            <a:r>
              <a:rPr kumimoji="1" lang="ja-JP" altLang="en-US" sz="900" dirty="0" smtClean="0">
                <a:latin typeface="BIZ UDPゴシック" panose="020B0400000000000000" pitchFamily="50" charset="-128"/>
                <a:ea typeface="BIZ UDPゴシック" panose="020B0400000000000000" pitchFamily="50" charset="-128"/>
              </a:rPr>
              <a:t>活動内容は自治会によって異なりますが、多くの自治会で取り組まれている代表的な活動を紹介しています。</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37196" y="5136568"/>
            <a:ext cx="809718" cy="809718"/>
          </a:xfrm>
          <a:prstGeom prst="rect">
            <a:avLst/>
          </a:prstGeom>
        </p:spPr>
      </p:pic>
      <p:grpSp>
        <p:nvGrpSpPr>
          <p:cNvPr id="11" name="グループ化 10"/>
          <p:cNvGrpSpPr/>
          <p:nvPr/>
        </p:nvGrpSpPr>
        <p:grpSpPr>
          <a:xfrm rot="20781306">
            <a:off x="-90093" y="3691011"/>
            <a:ext cx="711647" cy="348415"/>
            <a:chOff x="4356181" y="3605456"/>
            <a:chExt cx="557003" cy="326497"/>
          </a:xfrm>
        </p:grpSpPr>
        <p:sp>
          <p:nvSpPr>
            <p:cNvPr id="62" name="楕円 61"/>
            <p:cNvSpPr/>
            <p:nvPr/>
          </p:nvSpPr>
          <p:spPr>
            <a:xfrm>
              <a:off x="4481270" y="3625845"/>
              <a:ext cx="386031" cy="306108"/>
            </a:xfrm>
            <a:prstGeom prst="ellipse">
              <a:avLst/>
            </a:prstGeom>
            <a:solidFill>
              <a:srgbClr val="2F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3" name="正方形/長方形 62"/>
            <p:cNvSpPr/>
            <p:nvPr/>
          </p:nvSpPr>
          <p:spPr>
            <a:xfrm>
              <a:off x="4356181" y="3605456"/>
              <a:ext cx="557003" cy="269141"/>
            </a:xfrm>
            <a:prstGeom prst="rect">
              <a:avLst/>
            </a:prstGeom>
            <a:noFill/>
            <a:ln>
              <a:noFill/>
            </a:ln>
          </p:spPr>
          <p:txBody>
            <a:bodyPr wrap="square" lIns="91440" tIns="45720" rIns="91440" bIns="45720">
              <a:spAutoFit/>
            </a:bodyPr>
            <a:lstStyle/>
            <a:p>
              <a:pPr algn="ctr"/>
              <a:r>
                <a:rPr lang="ja-JP" altLang="en-US" sz="1600" dirty="0" smtClean="0">
                  <a:ln w="0"/>
                  <a:solidFill>
                    <a:srgbClr val="FFFF00"/>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　</a:t>
              </a:r>
              <a:r>
                <a:rPr lang="ja-JP" altLang="en-US" sz="1600" dirty="0" smtClean="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実は</a:t>
              </a:r>
              <a:endParaRPr lang="ja-JP" altLang="en-US" sz="1600" cap="none" spc="0" dirty="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grpSp>
      <p:sp>
        <p:nvSpPr>
          <p:cNvPr id="42" name="正方形/長方形 41"/>
          <p:cNvSpPr/>
          <p:nvPr/>
        </p:nvSpPr>
        <p:spPr>
          <a:xfrm rot="21210505">
            <a:off x="351456" y="131685"/>
            <a:ext cx="1863011" cy="1015663"/>
          </a:xfrm>
          <a:prstGeom prst="rect">
            <a:avLst/>
          </a:prstGeom>
          <a:noFill/>
          <a:effectLst>
            <a:glow rad="127000">
              <a:schemeClr val="accent1">
                <a:alpha val="99000"/>
              </a:schemeClr>
            </a:glow>
          </a:effectLst>
        </p:spPr>
        <p:txBody>
          <a:bodyPr wrap="none" lIns="91440" tIns="45720" rIns="91440" bIns="45720">
            <a:spAutoFit/>
          </a:bodyPr>
          <a:lstStyle/>
          <a:p>
            <a:pPr algn="ctr"/>
            <a:r>
              <a:rPr lang="ja-JP" altLang="en-US" sz="6000" spc="-300" dirty="0">
                <a:ln w="9525">
                  <a:solidFill>
                    <a:schemeClr val="bg1"/>
                  </a:solidFill>
                </a:ln>
                <a:solidFill>
                  <a:srgbClr val="FF0000"/>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宮</a:t>
            </a:r>
            <a:r>
              <a:rPr lang="ja-JP" altLang="en-US" sz="3200" spc="-300" dirty="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っ</a:t>
            </a:r>
            <a:r>
              <a:rPr lang="ja-JP" altLang="en-US" sz="5400" spc="-300" dirty="0">
                <a:solidFill>
                  <a:schemeClr val="accent6">
                    <a:lumMod val="60000"/>
                    <a:lumOff val="40000"/>
                  </a:schemeClr>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子</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4" name="図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70080" y="9085002"/>
            <a:ext cx="607590" cy="607590"/>
          </a:xfrm>
          <a:prstGeom prst="rect">
            <a:avLst/>
          </a:prstGeom>
        </p:spPr>
      </p:pic>
    </p:spTree>
    <p:extLst>
      <p:ext uri="{BB962C8B-B14F-4D97-AF65-F5344CB8AC3E}">
        <p14:creationId xmlns:p14="http://schemas.microsoft.com/office/powerpoint/2010/main" val="162706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247346" y="5615826"/>
            <a:ext cx="6392679" cy="2172416"/>
            <a:chOff x="215846" y="5511726"/>
            <a:chExt cx="6392679" cy="2172416"/>
          </a:xfrm>
        </p:grpSpPr>
        <p:sp>
          <p:nvSpPr>
            <p:cNvPr id="42" name="角丸四角形 41"/>
            <p:cNvSpPr/>
            <p:nvPr/>
          </p:nvSpPr>
          <p:spPr>
            <a:xfrm>
              <a:off x="215846" y="5511726"/>
              <a:ext cx="6392679" cy="2172416"/>
            </a:xfrm>
            <a:prstGeom prst="roundRect">
              <a:avLst>
                <a:gd name="adj" fmla="val 4932"/>
              </a:avLst>
            </a:prstGeom>
            <a:solidFill>
              <a:srgbClr val="F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260983" y="5574563"/>
              <a:ext cx="6203527" cy="2015936"/>
            </a:xfrm>
            <a:prstGeom prst="rect">
              <a:avLst/>
            </a:prstGeom>
            <a:noFill/>
          </p:spPr>
          <p:txBody>
            <a:bodyPr wrap="square" rtlCol="0">
              <a:spAutoFit/>
            </a:bodyPr>
            <a:lstStyle/>
            <a:p>
              <a:pPr>
                <a:spcBef>
                  <a:spcPts val="600"/>
                </a:spcBef>
              </a:pPr>
              <a:r>
                <a:rPr kumimoji="1" lang="ja-JP" altLang="en-US" sz="1600" dirty="0" smtClean="0">
                  <a:latin typeface="EPSON Pゴシック W6" panose="02000600000000000000" pitchFamily="2" charset="-128"/>
                  <a:ea typeface="EPSON Pゴシック W6" panose="02000600000000000000" pitchFamily="2" charset="-128"/>
                </a:rPr>
                <a:t>１．まずはイベントを</a:t>
              </a:r>
              <a:r>
                <a:rPr kumimoji="1" lang="ja-JP" altLang="en-US" sz="1600" dirty="0" smtClean="0">
                  <a:solidFill>
                    <a:srgbClr val="FF0000"/>
                  </a:solidFill>
                  <a:latin typeface="EPSON Pゴシック W6" panose="02000600000000000000" pitchFamily="2" charset="-128"/>
                  <a:ea typeface="EPSON Pゴシック W6" panose="02000600000000000000" pitchFamily="2" charset="-128"/>
                </a:rPr>
                <a:t>楽しんで</a:t>
              </a:r>
              <a:r>
                <a:rPr kumimoji="1" lang="ja-JP" altLang="en-US" sz="1600" dirty="0" smtClean="0">
                  <a:latin typeface="EPSON Pゴシック W6" panose="02000600000000000000" pitchFamily="2" charset="-128"/>
                  <a:ea typeface="EPSON Pゴシック W6" panose="02000600000000000000" pitchFamily="2" charset="-128"/>
                </a:rPr>
                <a:t>みよう</a:t>
              </a:r>
              <a:endParaRPr kumimoji="1" lang="en-US" altLang="ja-JP" sz="1600" dirty="0" smtClean="0">
                <a:latin typeface="EPSON Pゴシック W6" panose="02000600000000000000" pitchFamily="2" charset="-128"/>
                <a:ea typeface="EPSON Pゴシック W6" panose="02000600000000000000" pitchFamily="2" charset="-128"/>
              </a:endParaRPr>
            </a:p>
            <a:p>
              <a:pPr>
                <a:spcBef>
                  <a:spcPts val="300"/>
                </a:spcBef>
              </a:pPr>
              <a:r>
                <a:rPr kumimoji="1" lang="ja-JP" altLang="en-US" sz="1100" dirty="0" smtClean="0">
                  <a:latin typeface="BIZ UDPゴシック" panose="020B0400000000000000" pitchFamily="50" charset="-128"/>
                  <a:ea typeface="BIZ UDPゴシック" panose="020B0400000000000000" pitchFamily="50" charset="-128"/>
                </a:rPr>
                <a:t>　　お祭りなどの参加型イベントに参加して、楽しみながら自治会の雰囲気を感じてみましょう。</a:t>
              </a:r>
              <a:endParaRPr kumimoji="1" lang="en-US" altLang="ja-JP" sz="11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smtClean="0">
                  <a:latin typeface="EPSON Pゴシック W6" panose="02000600000000000000" pitchFamily="2" charset="-128"/>
                  <a:ea typeface="EPSON Pゴシック W6" panose="02000600000000000000" pitchFamily="2" charset="-128"/>
                </a:rPr>
                <a:t>２．自分のペースで</a:t>
              </a:r>
              <a:r>
                <a:rPr kumimoji="1" lang="ja-JP" altLang="en-US" sz="1600" dirty="0" smtClean="0">
                  <a:solidFill>
                    <a:srgbClr val="FF0000"/>
                  </a:solidFill>
                  <a:latin typeface="EPSON Pゴシック W6" panose="02000600000000000000" pitchFamily="2" charset="-128"/>
                  <a:ea typeface="EPSON Pゴシック W6" panose="02000600000000000000" pitchFamily="2" charset="-128"/>
                </a:rPr>
                <a:t>自分らしく</a:t>
              </a:r>
              <a:endParaRPr kumimoji="1" lang="en-US" altLang="ja-JP" sz="1600" dirty="0" smtClean="0">
                <a:solidFill>
                  <a:srgbClr val="FF0000"/>
                </a:solidFill>
                <a:latin typeface="EPSON Pゴシック W6" panose="02000600000000000000" pitchFamily="2" charset="-128"/>
                <a:ea typeface="EPSON Pゴシック W6" panose="02000600000000000000" pitchFamily="2" charset="-128"/>
              </a:endParaRPr>
            </a:p>
            <a:p>
              <a:pPr>
                <a:spcBef>
                  <a:spcPts val="300"/>
                </a:spcBef>
              </a:pPr>
              <a:r>
                <a:rPr kumimoji="1" lang="ja-JP" altLang="en-US" sz="1100" dirty="0" smtClean="0">
                  <a:latin typeface="BIZ UDPゴシック" panose="020B0400000000000000" pitchFamily="50" charset="-128"/>
                  <a:ea typeface="BIZ UDPゴシック" panose="020B0400000000000000" pitchFamily="50" charset="-128"/>
                </a:rPr>
                <a:t>　　無理のないペースで参加し、自分の好きなことや得意なことなどを活かせないか探ってみると</a:t>
              </a:r>
              <a:endParaRPr kumimoji="1" lang="en-US" altLang="ja-JP" sz="1100" dirty="0" smtClean="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活動を楽しめるかもしれません。</a:t>
              </a:r>
              <a:endParaRPr kumimoji="1" lang="en-US" altLang="ja-JP" sz="11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smtClean="0">
                  <a:latin typeface="EPSON Pゴシック W6" panose="02000600000000000000" pitchFamily="2" charset="-128"/>
                  <a:ea typeface="EPSON Pゴシック W6" panose="02000600000000000000" pitchFamily="2" charset="-128"/>
                </a:rPr>
                <a:t>３．同世代や世代を超えた</a:t>
              </a:r>
              <a:r>
                <a:rPr kumimoji="1" lang="ja-JP" altLang="en-US" sz="1600" dirty="0" smtClean="0">
                  <a:solidFill>
                    <a:srgbClr val="FF0000"/>
                  </a:solidFill>
                  <a:latin typeface="EPSON Pゴシック W6" panose="02000600000000000000" pitchFamily="2" charset="-128"/>
                  <a:ea typeface="EPSON Pゴシック W6" panose="02000600000000000000" pitchFamily="2" charset="-128"/>
                </a:rPr>
                <a:t>交流</a:t>
              </a:r>
              <a:r>
                <a:rPr kumimoji="1" lang="ja-JP" altLang="en-US" sz="1600" dirty="0" smtClean="0">
                  <a:latin typeface="EPSON Pゴシック W6" panose="02000600000000000000" pitchFamily="2" charset="-128"/>
                  <a:ea typeface="EPSON Pゴシック W6" panose="02000600000000000000" pitchFamily="2" charset="-128"/>
                </a:rPr>
                <a:t>を楽しもう</a:t>
              </a:r>
              <a:endParaRPr kumimoji="1" lang="en-US" altLang="ja-JP" sz="1600" dirty="0" smtClean="0">
                <a:latin typeface="EPSON Pゴシック W6" panose="02000600000000000000" pitchFamily="2" charset="-128"/>
                <a:ea typeface="EPSON Pゴシック W6" panose="02000600000000000000" pitchFamily="2" charset="-128"/>
              </a:endParaRPr>
            </a:p>
            <a:p>
              <a:pPr>
                <a:spcBef>
                  <a:spcPts val="300"/>
                </a:spcBef>
              </a:pPr>
              <a:r>
                <a:rPr kumimoji="1" lang="ja-JP" altLang="en-US" sz="1100" dirty="0" smtClean="0">
                  <a:latin typeface="BIZ UDPゴシック" panose="020B0400000000000000" pitchFamily="50" charset="-128"/>
                  <a:ea typeface="BIZ UDPゴシック" panose="020B0400000000000000" pitchFamily="50" charset="-128"/>
                </a:rPr>
                <a:t>　　子どもから高齢の方まで幅広い世代の方がいます。同世代で育児の相談をしたり、世代も立場も　　</a:t>
              </a:r>
              <a:endParaRPr kumimoji="1" lang="en-US" altLang="ja-JP" sz="1100" dirty="0" smtClean="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異なる人から新たな視点や気付きを見つけたりするのも良いかも知れません。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38" name="グループ化 37"/>
          <p:cNvGrpSpPr/>
          <p:nvPr/>
        </p:nvGrpSpPr>
        <p:grpSpPr>
          <a:xfrm>
            <a:off x="74424" y="2514307"/>
            <a:ext cx="6738522" cy="2656349"/>
            <a:chOff x="144531" y="2757273"/>
            <a:chExt cx="6587341" cy="2596753"/>
          </a:xfrm>
        </p:grpSpPr>
        <p:pic>
          <p:nvPicPr>
            <p:cNvPr id="37" name="図 36"/>
            <p:cNvPicPr>
              <a:picLocks noChangeAspect="1"/>
            </p:cNvPicPr>
            <p:nvPr/>
          </p:nvPicPr>
          <p:blipFill rotWithShape="1">
            <a:blip r:embed="rId2">
              <a:extLst>
                <a:ext uri="{BEBA8EAE-BF5A-486C-A8C5-ECC9F3942E4B}">
                  <a14:imgProps xmlns:a14="http://schemas.microsoft.com/office/drawing/2010/main">
                    <a14:imgLayer r:embed="rId3">
                      <a14:imgEffect>
                        <a14:sharpenSoften amount="-27000"/>
                      </a14:imgEffect>
                      <a14:imgEffect>
                        <a14:brightnessContrast bright="10000" contrast="-19000"/>
                      </a14:imgEffect>
                    </a14:imgLayer>
                  </a14:imgProps>
                </a:ext>
                <a:ext uri="{28A0092B-C50C-407E-A947-70E740481C1C}">
                  <a14:useLocalDpi xmlns:a14="http://schemas.microsoft.com/office/drawing/2010/main" val="0"/>
                </a:ext>
              </a:extLst>
            </a:blip>
            <a:srcRect b="18677"/>
            <a:stretch/>
          </p:blipFill>
          <p:spPr>
            <a:xfrm>
              <a:off x="144531" y="2757273"/>
              <a:ext cx="6587341" cy="2462569"/>
            </a:xfrm>
            <a:prstGeom prst="rect">
              <a:avLst/>
            </a:prstGeom>
            <a:ln>
              <a:noFill/>
            </a:ln>
            <a:effectLst>
              <a:softEdge rad="215900"/>
            </a:effectLst>
          </p:spPr>
        </p:pic>
        <p:grpSp>
          <p:nvGrpSpPr>
            <p:cNvPr id="18" name="グループ化 17"/>
            <p:cNvGrpSpPr/>
            <p:nvPr/>
          </p:nvGrpSpPr>
          <p:grpSpPr>
            <a:xfrm>
              <a:off x="291485" y="2946849"/>
              <a:ext cx="6440377" cy="2407177"/>
              <a:chOff x="222067" y="778957"/>
              <a:chExt cx="6440377" cy="2407177"/>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187" y="1100852"/>
                <a:ext cx="2697636" cy="2085282"/>
              </a:xfrm>
              <a:prstGeom prst="rect">
                <a:avLst/>
              </a:prstGeom>
            </p:spPr>
          </p:pic>
          <p:sp>
            <p:nvSpPr>
              <p:cNvPr id="17" name="円形吹き出し 16"/>
              <p:cNvSpPr/>
              <p:nvPr/>
            </p:nvSpPr>
            <p:spPr>
              <a:xfrm>
                <a:off x="222067" y="1480411"/>
                <a:ext cx="2181445" cy="637544"/>
              </a:xfrm>
              <a:prstGeom prst="wedgeEllipseCallout">
                <a:avLst>
                  <a:gd name="adj1" fmla="val 52646"/>
                  <a:gd name="adj2" fmla="val -21285"/>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形吹き出し 15"/>
              <p:cNvSpPr/>
              <p:nvPr/>
            </p:nvSpPr>
            <p:spPr>
              <a:xfrm>
                <a:off x="681832" y="778957"/>
                <a:ext cx="1780251" cy="673637"/>
              </a:xfrm>
              <a:prstGeom prst="wedgeEllipseCallout">
                <a:avLst>
                  <a:gd name="adj1" fmla="val 42214"/>
                  <a:gd name="adj2" fmla="val 58767"/>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形吹き出し 14"/>
              <p:cNvSpPr/>
              <p:nvPr/>
            </p:nvSpPr>
            <p:spPr>
              <a:xfrm>
                <a:off x="458916" y="2215719"/>
                <a:ext cx="2270909" cy="668989"/>
              </a:xfrm>
              <a:prstGeom prst="wedgeEllipseCallout">
                <a:avLst>
                  <a:gd name="adj1" fmla="val 57920"/>
                  <a:gd name="adj2" fmla="val -16454"/>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形吹き出し 13"/>
              <p:cNvSpPr/>
              <p:nvPr/>
            </p:nvSpPr>
            <p:spPr>
              <a:xfrm>
                <a:off x="4235673" y="2250431"/>
                <a:ext cx="1906795" cy="578521"/>
              </a:xfrm>
              <a:prstGeom prst="wedgeEllipseCallout">
                <a:avLst>
                  <a:gd name="adj1" fmla="val -59458"/>
                  <a:gd name="adj2" fmla="val -8475"/>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形吹き出し 12"/>
              <p:cNvSpPr/>
              <p:nvPr/>
            </p:nvSpPr>
            <p:spPr>
              <a:xfrm>
                <a:off x="4570790" y="1677428"/>
                <a:ext cx="2067416" cy="527638"/>
              </a:xfrm>
              <a:prstGeom prst="wedgeEllipseCallout">
                <a:avLst>
                  <a:gd name="adj1" fmla="val -56767"/>
                  <a:gd name="adj2" fmla="val -17056"/>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形吹き出し 11"/>
              <p:cNvSpPr/>
              <p:nvPr/>
            </p:nvSpPr>
            <p:spPr>
              <a:xfrm rot="182819">
                <a:off x="3910202" y="876325"/>
                <a:ext cx="2437777" cy="725860"/>
              </a:xfrm>
              <a:prstGeom prst="wedgeEllipseCallout">
                <a:avLst>
                  <a:gd name="adj1" fmla="val -33719"/>
                  <a:gd name="adj2" fmla="val 53370"/>
                </a:avLst>
              </a:prstGeom>
              <a:solidFill>
                <a:schemeClr val="bg1">
                  <a:alpha val="94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607365" y="1834938"/>
                <a:ext cx="1932472" cy="285828"/>
              </a:xfrm>
              <a:prstGeom prst="rect">
                <a:avLst/>
              </a:prstGeom>
              <a:noFill/>
            </p:spPr>
            <p:txBody>
              <a:bodyPr wrap="none" rtlCol="0">
                <a:spAutoFit/>
              </a:bodyPr>
              <a:lstStyle/>
              <a:p>
                <a:r>
                  <a:rPr kumimoji="1" lang="ja-JP" altLang="en-US" sz="1300" b="1" dirty="0" smtClean="0">
                    <a:latin typeface="UD デジタル 教科書体 NK-R" panose="02020400000000000000" pitchFamily="18" charset="-128"/>
                    <a:ea typeface="UD デジタル 教科書体 NK-R" panose="02020400000000000000" pitchFamily="18" charset="-128"/>
                  </a:rPr>
                  <a:t>防災訓練で備えが出来た</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16482" y="1585722"/>
                <a:ext cx="2365335" cy="421220"/>
              </a:xfrm>
              <a:prstGeom prst="rect">
                <a:avLst/>
              </a:prstGeom>
              <a:noFill/>
            </p:spPr>
            <p:txBody>
              <a:bodyPr wrap="square" rtlCol="0">
                <a:spAutoFit/>
              </a:bodyPr>
              <a:lstStyle/>
              <a:p>
                <a:r>
                  <a:rPr lang="ja-JP" altLang="en-US" sz="1100" b="1" dirty="0" smtClean="0">
                    <a:latin typeface="BIZ UDゴシック" panose="020B0400000000000000" pitchFamily="49" charset="-128"/>
                    <a:ea typeface="BIZ UDゴシック" panose="020B0400000000000000" pitchFamily="49" charset="-128"/>
                  </a:rPr>
                  <a:t>仕事の経験を活かし、回覧板を</a:t>
                </a:r>
                <a:endParaRPr lang="en-US" altLang="ja-JP" sz="1100" b="1" dirty="0" smtClean="0">
                  <a:latin typeface="BIZ UDゴシック" panose="020B0400000000000000" pitchFamily="49" charset="-128"/>
                  <a:ea typeface="BIZ UDゴシック" panose="020B0400000000000000" pitchFamily="49" charset="-128"/>
                </a:endParaRPr>
              </a:p>
              <a:p>
                <a:r>
                  <a:rPr lang="ja-JP" altLang="en-US" sz="1100" b="1" dirty="0" smtClean="0">
                    <a:latin typeface="BIZ UDゴシック" panose="020B0400000000000000" pitchFamily="49" charset="-128"/>
                    <a:ea typeface="BIZ UDゴシック" panose="020B0400000000000000" pitchFamily="49" charset="-128"/>
                  </a:rPr>
                  <a:t>デジタル化して喜ばれた</a:t>
                </a:r>
                <a:r>
                  <a:rPr lang="ja-JP" altLang="en-US" sz="1100" b="1" dirty="0">
                    <a:latin typeface="BIZ UDゴシック" panose="020B0400000000000000" pitchFamily="49" charset="-128"/>
                    <a:ea typeface="BIZ UDゴシック" panose="020B0400000000000000" pitchFamily="49" charset="-128"/>
                  </a:rPr>
                  <a:t>！</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867140" y="865707"/>
                <a:ext cx="1484299" cy="481395"/>
              </a:xfrm>
              <a:prstGeom prst="rect">
                <a:avLst/>
              </a:prstGeom>
              <a:noFill/>
            </p:spPr>
            <p:txBody>
              <a:bodyPr wrap="none" rtlCol="0">
                <a:spAutoFit/>
              </a:bodyPr>
              <a:lstStyle/>
              <a:p>
                <a:r>
                  <a:rPr kumimoji="1" lang="ja-JP" altLang="en-US" sz="1300" b="1" dirty="0" smtClean="0">
                    <a:latin typeface="BIZ UDゴシック" panose="020B0400000000000000" pitchFamily="49" charset="-128"/>
                    <a:ea typeface="BIZ UDゴシック" panose="020B0400000000000000" pitchFamily="49" charset="-128"/>
                  </a:rPr>
                  <a:t>子どもたちが</a:t>
                </a:r>
                <a:endParaRPr kumimoji="1" lang="en-US" altLang="ja-JP" sz="1300" b="1" dirty="0" smtClean="0">
                  <a:latin typeface="BIZ UDゴシック" panose="020B0400000000000000" pitchFamily="49" charset="-128"/>
                  <a:ea typeface="BIZ UDゴシック" panose="020B0400000000000000" pitchFamily="49" charset="-128"/>
                </a:endParaRPr>
              </a:p>
              <a:p>
                <a:r>
                  <a:rPr kumimoji="1" lang="ja-JP" altLang="en-US" sz="1300" b="1" dirty="0" smtClean="0">
                    <a:latin typeface="BIZ UDゴシック" panose="020B0400000000000000" pitchFamily="49" charset="-128"/>
                    <a:ea typeface="BIZ UDゴシック" panose="020B0400000000000000" pitchFamily="49" charset="-128"/>
                  </a:rPr>
                  <a:t>見守られてて安心</a:t>
                </a:r>
                <a:endParaRPr kumimoji="1" lang="ja-JP" altLang="en-US" sz="1300" b="1" dirty="0">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4438758" y="2347436"/>
                <a:ext cx="1819345" cy="421220"/>
              </a:xfrm>
              <a:prstGeom prst="rect">
                <a:avLst/>
              </a:prstGeom>
              <a:noFill/>
            </p:spPr>
            <p:txBody>
              <a:bodyPr wrap="square" rtlCol="0">
                <a:spAutoFit/>
              </a:bodyPr>
              <a:lstStyle/>
              <a:p>
                <a:r>
                  <a:rPr kumimoji="1" lang="ja-JP" altLang="en-US" sz="1100" dirty="0" smtClean="0">
                    <a:latin typeface="HGS創英角ﾎﾟｯﾌﾟ体" panose="040B0A00000000000000" pitchFamily="50" charset="-128"/>
                    <a:ea typeface="HGS創英角ﾎﾟｯﾌﾟ体" panose="040B0A00000000000000" pitchFamily="50" charset="-128"/>
                  </a:rPr>
                  <a:t>友だちと行った夏祭り</a:t>
                </a:r>
                <a:endParaRPr kumimoji="1" lang="en-US" altLang="ja-JP" sz="1100" dirty="0" smtClean="0">
                  <a:latin typeface="HGS創英角ﾎﾟｯﾌﾟ体" panose="040B0A00000000000000" pitchFamily="50" charset="-128"/>
                  <a:ea typeface="HGS創英角ﾎﾟｯﾌﾟ体" panose="040B0A00000000000000" pitchFamily="50" charset="-128"/>
                </a:endParaRPr>
              </a:p>
              <a:p>
                <a:r>
                  <a:rPr kumimoji="1" lang="ja-JP" altLang="en-US" sz="1100" dirty="0" smtClean="0">
                    <a:latin typeface="HGS創英角ﾎﾟｯﾌﾟ体" panose="040B0A00000000000000" pitchFamily="50" charset="-128"/>
                    <a:ea typeface="HGS創英角ﾎﾟｯﾌﾟ体" panose="040B0A00000000000000" pitchFamily="50" charset="-128"/>
                  </a:rPr>
                  <a:t>楽しかった～♪</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rot="189798">
                <a:off x="4147170" y="1020228"/>
                <a:ext cx="2515274" cy="523220"/>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みんなでお掃除してるから</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400" b="1" dirty="0" smtClean="0">
                    <a:latin typeface="UD デジタル 教科書体 NK-R" panose="02020400000000000000" pitchFamily="18" charset="-128"/>
                    <a:ea typeface="UD デジタル 教科書体 NK-R" panose="02020400000000000000" pitchFamily="18" charset="-128"/>
                  </a:rPr>
                  <a:t>まちがキレイ</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212" y="3077591"/>
              <a:ext cx="843061" cy="365846"/>
            </a:xfrm>
            <a:prstGeom prst="rect">
              <a:avLst/>
            </a:prstGeom>
          </p:spPr>
        </p:pic>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r="33847"/>
            <a:stretch/>
          </p:blipFill>
          <p:spPr>
            <a:xfrm flipH="1" flipV="1">
              <a:off x="2133986" y="3006660"/>
              <a:ext cx="658658" cy="457758"/>
            </a:xfrm>
            <a:prstGeom prst="rect">
              <a:avLst/>
            </a:prstGeom>
          </p:spPr>
        </p:pic>
        <p:pic>
          <p:nvPicPr>
            <p:cNvPr id="22" name="図 21"/>
            <p:cNvPicPr>
              <a:picLocks noChangeAspect="1"/>
            </p:cNvPicPr>
            <p:nvPr/>
          </p:nvPicPr>
          <p:blipFill rotWithShape="1">
            <a:blip r:embed="rId7" cstate="print">
              <a:extLst>
                <a:ext uri="{28A0092B-C50C-407E-A947-70E740481C1C}">
                  <a14:useLocalDpi xmlns:a14="http://schemas.microsoft.com/office/drawing/2010/main" val="0"/>
                </a:ext>
              </a:extLst>
            </a:blip>
            <a:srcRect l="4048" r="69172" b="42009"/>
            <a:stretch/>
          </p:blipFill>
          <p:spPr>
            <a:xfrm flipH="1" flipV="1">
              <a:off x="4450918" y="3788293"/>
              <a:ext cx="286513" cy="265455"/>
            </a:xfrm>
            <a:prstGeom prst="rect">
              <a:avLst/>
            </a:prstGeom>
          </p:spPr>
        </p:pic>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56161">
              <a:off x="5288583" y="3435038"/>
              <a:ext cx="232416" cy="239269"/>
            </a:xfrm>
            <a:prstGeom prst="rect">
              <a:avLst/>
            </a:prstGeom>
          </p:spPr>
        </p:pic>
      </p:grpSp>
      <p:grpSp>
        <p:nvGrpSpPr>
          <p:cNvPr id="24" name="グループ化 23"/>
          <p:cNvGrpSpPr/>
          <p:nvPr/>
        </p:nvGrpSpPr>
        <p:grpSpPr>
          <a:xfrm>
            <a:off x="321333" y="466471"/>
            <a:ext cx="6244706" cy="1574090"/>
            <a:chOff x="219805" y="596588"/>
            <a:chExt cx="6244706" cy="1481556"/>
          </a:xfrm>
        </p:grpSpPr>
        <p:sp>
          <p:nvSpPr>
            <p:cNvPr id="3" name="角丸四角形 2"/>
            <p:cNvSpPr/>
            <p:nvPr/>
          </p:nvSpPr>
          <p:spPr>
            <a:xfrm>
              <a:off x="219805" y="596588"/>
              <a:ext cx="6244706" cy="1481556"/>
            </a:xfrm>
            <a:prstGeom prst="roundRect">
              <a:avLst>
                <a:gd name="adj" fmla="val 2908"/>
              </a:avLst>
            </a:prstGeom>
            <a:solidFill>
              <a:srgbClr val="FF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304867" y="719939"/>
              <a:ext cx="6102830" cy="1257710"/>
            </a:xfrm>
            <a:prstGeom prst="rect">
              <a:avLst/>
            </a:prstGeom>
            <a:solidFill>
              <a:srgbClr val="FFFFEF"/>
            </a:solidFill>
          </p:spPr>
          <p:txBody>
            <a:bodyPr wrap="square" rtlCol="0">
              <a:spAutoFit/>
            </a:bodyPr>
            <a:lstStyle/>
            <a:p>
              <a:pPr>
                <a:lnSpc>
                  <a:spcPts val="1900"/>
                </a:lnSpc>
              </a:pPr>
              <a:r>
                <a:rPr kumimoji="1" lang="ja-JP" altLang="en-US" sz="1400" dirty="0" smtClean="0">
                  <a:latin typeface="BIZ UDPゴシック" panose="020B0400000000000000" pitchFamily="50" charset="-128"/>
                  <a:ea typeface="BIZ UDPゴシック" panose="020B0400000000000000" pitchFamily="50" charset="-128"/>
                </a:rPr>
                <a:t>　回覧板をご近所でまわしたり、利用するごみステーションの管理、近隣の清掃活動（年数回程度）のほか、輪番で自治</a:t>
              </a:r>
              <a:r>
                <a:rPr kumimoji="1" lang="ja-JP" altLang="en-US" sz="1400" dirty="0">
                  <a:latin typeface="BIZ UDPゴシック" panose="020B0400000000000000" pitchFamily="50" charset="-128"/>
                  <a:ea typeface="BIZ UDPゴシック" panose="020B0400000000000000" pitchFamily="50" charset="-128"/>
                </a:rPr>
                <a:t>会費の集金</a:t>
              </a:r>
              <a:r>
                <a:rPr kumimoji="1" lang="ja-JP" altLang="en-US" sz="1400" dirty="0" smtClean="0">
                  <a:latin typeface="BIZ UDPゴシック" panose="020B0400000000000000" pitchFamily="50" charset="-128"/>
                  <a:ea typeface="BIZ UDPゴシック" panose="020B0400000000000000" pitchFamily="50" charset="-128"/>
                </a:rPr>
                <a:t>や回覧の仕分けなどのお役目もあります。</a:t>
              </a:r>
              <a:endParaRPr kumimoji="1" lang="en-US" altLang="ja-JP" sz="1400" dirty="0" smtClean="0">
                <a:latin typeface="BIZ UDPゴシック" panose="020B0400000000000000" pitchFamily="50" charset="-128"/>
                <a:ea typeface="BIZ UDPゴシック" panose="020B0400000000000000" pitchFamily="50" charset="-128"/>
              </a:endParaRPr>
            </a:p>
            <a:p>
              <a:pPr>
                <a:lnSpc>
                  <a:spcPts val="1900"/>
                </a:lnSpc>
                <a:spcBef>
                  <a:spcPts val="200"/>
                </a:spcBef>
              </a:pPr>
              <a:r>
                <a:rPr kumimoji="1" lang="ja-JP" altLang="en-US" sz="1400" dirty="0" smtClean="0">
                  <a:latin typeface="BIZ UDPゴシック" panose="020B0400000000000000" pitchFamily="50" charset="-128"/>
                  <a:ea typeface="BIZ UDPゴシック" panose="020B0400000000000000" pitchFamily="50" charset="-128"/>
                </a:rPr>
                <a:t>　最近では、回覧板などのデジタル化を検討している自治会も多いので、</a:t>
              </a:r>
              <a:r>
                <a:rPr kumimoji="1" lang="en-US" altLang="ja-JP" sz="1400" dirty="0" smtClean="0">
                  <a:latin typeface="BIZ UDPゴシック" panose="020B0400000000000000" pitchFamily="50" charset="-128"/>
                  <a:ea typeface="BIZ UDPゴシック" panose="020B0400000000000000" pitchFamily="50" charset="-128"/>
                </a:rPr>
                <a:t>IT</a:t>
              </a:r>
              <a:r>
                <a:rPr kumimoji="1" lang="ja-JP" altLang="en-US" sz="1400" dirty="0" smtClean="0">
                  <a:latin typeface="BIZ UDPゴシック" panose="020B0400000000000000" pitchFamily="50" charset="-128"/>
                  <a:ea typeface="BIZ UDPゴシック" panose="020B0400000000000000" pitchFamily="50" charset="-128"/>
                </a:rPr>
                <a:t>に強い方はその知識や経験を活かしていただける機会もあるかも知れません。</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3" name="グループ化 42"/>
          <p:cNvGrpSpPr/>
          <p:nvPr/>
        </p:nvGrpSpPr>
        <p:grpSpPr>
          <a:xfrm>
            <a:off x="2809340" y="-10395"/>
            <a:ext cx="4072695" cy="438223"/>
            <a:chOff x="2809340" y="-10395"/>
            <a:chExt cx="4072695" cy="438223"/>
          </a:xfrm>
        </p:grpSpPr>
        <p:sp>
          <p:nvSpPr>
            <p:cNvPr id="28" name="正方形/長方形 27"/>
            <p:cNvSpPr/>
            <p:nvPr/>
          </p:nvSpPr>
          <p:spPr>
            <a:xfrm>
              <a:off x="2809340" y="-10395"/>
              <a:ext cx="4072695" cy="438223"/>
            </a:xfrm>
            <a:prstGeom prst="rect">
              <a:avLst/>
            </a:prstGeom>
            <a:solidFill>
              <a:srgbClr val="FF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sp>
          <p:nvSpPr>
            <p:cNvPr id="26" name="正方形/長方形 25"/>
            <p:cNvSpPr/>
            <p:nvPr/>
          </p:nvSpPr>
          <p:spPr>
            <a:xfrm>
              <a:off x="2906212" y="4449"/>
              <a:ext cx="3844321" cy="400110"/>
            </a:xfrm>
            <a:prstGeom prst="rect">
              <a:avLst/>
            </a:prstGeom>
            <a:noFill/>
          </p:spPr>
          <p:txBody>
            <a:bodyPr wrap="none" lIns="91440" tIns="45720" rIns="91440" bIns="45720">
              <a:spAutoFit/>
            </a:bodyPr>
            <a:lstStyle/>
            <a:p>
              <a:pPr algn="ctr"/>
              <a:r>
                <a:rPr lang="ja-JP" altLang="en-US" sz="2000" cap="none" spc="0" dirty="0" smtClean="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具体的にはどんなことをするの？</a:t>
              </a:r>
              <a:endParaRPr lang="ja-JP" altLang="en-US" sz="2000" cap="none" spc="0" dirty="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endParaRPr>
            </a:p>
          </p:txBody>
        </p:sp>
      </p:grpSp>
      <p:grpSp>
        <p:nvGrpSpPr>
          <p:cNvPr id="40" name="グループ化 39"/>
          <p:cNvGrpSpPr/>
          <p:nvPr/>
        </p:nvGrpSpPr>
        <p:grpSpPr>
          <a:xfrm>
            <a:off x="1" y="2132347"/>
            <a:ext cx="2702530" cy="411097"/>
            <a:chOff x="1" y="2175404"/>
            <a:chExt cx="2702530" cy="411097"/>
          </a:xfrm>
        </p:grpSpPr>
        <p:sp>
          <p:nvSpPr>
            <p:cNvPr id="29" name="正方形/長方形 28"/>
            <p:cNvSpPr/>
            <p:nvPr/>
          </p:nvSpPr>
          <p:spPr>
            <a:xfrm>
              <a:off x="1" y="2175404"/>
              <a:ext cx="2702530" cy="411097"/>
            </a:xfrm>
            <a:prstGeom prst="rect">
              <a:avLst/>
            </a:prstGeom>
            <a:solidFill>
              <a:srgbClr val="FF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91192" y="2175404"/>
              <a:ext cx="2396810" cy="400110"/>
            </a:xfrm>
            <a:prstGeom prst="rect">
              <a:avLst/>
            </a:prstGeom>
            <a:noFill/>
          </p:spPr>
          <p:txBody>
            <a:bodyPr wrap="none" lIns="91440" tIns="45720" rIns="91440" bIns="45720">
              <a:spAutoFit/>
            </a:bodyPr>
            <a:lstStyle/>
            <a:p>
              <a:pPr algn="ctr"/>
              <a:r>
                <a:rPr lang="ja-JP" altLang="en-US" sz="2000" dirty="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自治会に入ってみて</a:t>
              </a:r>
              <a:endParaRPr lang="ja-JP" altLang="en-US" sz="2000" cap="none" spc="0" dirty="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endParaRPr>
            </a:p>
          </p:txBody>
        </p:sp>
      </p:grpSp>
      <p:grpSp>
        <p:nvGrpSpPr>
          <p:cNvPr id="46" name="グループ化 45"/>
          <p:cNvGrpSpPr/>
          <p:nvPr/>
        </p:nvGrpSpPr>
        <p:grpSpPr>
          <a:xfrm>
            <a:off x="622953" y="8418646"/>
            <a:ext cx="5641464" cy="1389434"/>
            <a:chOff x="622953" y="8418646"/>
            <a:chExt cx="5641464" cy="1389434"/>
          </a:xfrm>
        </p:grpSpPr>
        <p:grpSp>
          <p:nvGrpSpPr>
            <p:cNvPr id="45" name="グループ化 44"/>
            <p:cNvGrpSpPr/>
            <p:nvPr/>
          </p:nvGrpSpPr>
          <p:grpSpPr>
            <a:xfrm>
              <a:off x="622953" y="8418646"/>
              <a:ext cx="5641464" cy="1293451"/>
              <a:chOff x="639562" y="8417982"/>
              <a:chExt cx="5641464" cy="1293451"/>
            </a:xfrm>
          </p:grpSpPr>
          <p:sp>
            <p:nvSpPr>
              <p:cNvPr id="48" name="正方形/長方形 47"/>
              <p:cNvSpPr/>
              <p:nvPr/>
            </p:nvSpPr>
            <p:spPr>
              <a:xfrm>
                <a:off x="863773" y="8628751"/>
                <a:ext cx="5159829" cy="1082682"/>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0" name="図 49"/>
              <p:cNvPicPr>
                <a:picLocks noChangeAspect="1"/>
              </p:cNvPicPr>
              <p:nvPr/>
            </p:nvPicPr>
            <p:blipFill>
              <a:blip r:embed="rId9"/>
              <a:stretch>
                <a:fillRect/>
              </a:stretch>
            </p:blipFill>
            <p:spPr>
              <a:xfrm>
                <a:off x="639562" y="8417982"/>
                <a:ext cx="5641464" cy="205739"/>
              </a:xfrm>
              <a:prstGeom prst="rect">
                <a:avLst/>
              </a:prstGeom>
            </p:spPr>
          </p:pic>
        </p:grpSp>
        <p:pic>
          <p:nvPicPr>
            <p:cNvPr id="51" name="図 50"/>
            <p:cNvPicPr>
              <a:picLocks noChangeAspect="1"/>
            </p:cNvPicPr>
            <p:nvPr/>
          </p:nvPicPr>
          <p:blipFill rotWithShape="1">
            <a:blip r:embed="rId10"/>
            <a:srcRect r="9579" b="14243"/>
            <a:stretch/>
          </p:blipFill>
          <p:spPr>
            <a:xfrm>
              <a:off x="836314" y="8628750"/>
              <a:ext cx="78086" cy="1179329"/>
            </a:xfrm>
            <a:prstGeom prst="rect">
              <a:avLst/>
            </a:prstGeom>
          </p:spPr>
        </p:pic>
        <p:pic>
          <p:nvPicPr>
            <p:cNvPr id="52" name="図 51"/>
            <p:cNvPicPr>
              <a:picLocks noChangeAspect="1"/>
            </p:cNvPicPr>
            <p:nvPr/>
          </p:nvPicPr>
          <p:blipFill rotWithShape="1">
            <a:blip r:embed="rId10"/>
            <a:srcRect r="9337" b="14243"/>
            <a:stretch/>
          </p:blipFill>
          <p:spPr>
            <a:xfrm flipH="1">
              <a:off x="5984467" y="8628750"/>
              <a:ext cx="66594" cy="1179330"/>
            </a:xfrm>
            <a:prstGeom prst="rect">
              <a:avLst/>
            </a:prstGeom>
          </p:spPr>
        </p:pic>
      </p:grpSp>
      <p:grpSp>
        <p:nvGrpSpPr>
          <p:cNvPr id="41" name="グループ化 40"/>
          <p:cNvGrpSpPr/>
          <p:nvPr/>
        </p:nvGrpSpPr>
        <p:grpSpPr>
          <a:xfrm>
            <a:off x="3771901" y="5192461"/>
            <a:ext cx="3086100" cy="452170"/>
            <a:chOff x="3771901" y="5048543"/>
            <a:chExt cx="3086100" cy="452170"/>
          </a:xfrm>
        </p:grpSpPr>
        <p:sp>
          <p:nvSpPr>
            <p:cNvPr id="31" name="正方形/長方形 30"/>
            <p:cNvSpPr/>
            <p:nvPr/>
          </p:nvSpPr>
          <p:spPr>
            <a:xfrm>
              <a:off x="3771901" y="5062872"/>
              <a:ext cx="3086100" cy="437841"/>
            </a:xfrm>
            <a:prstGeom prst="rect">
              <a:avLst/>
            </a:prstGeom>
            <a:solidFill>
              <a:srgbClr val="FF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828079" y="5065347"/>
              <a:ext cx="2733515" cy="400110"/>
            </a:xfrm>
            <a:prstGeom prst="rect">
              <a:avLst/>
            </a:prstGeom>
            <a:noFill/>
          </p:spPr>
          <p:txBody>
            <a:bodyPr wrap="square" lIns="91440" tIns="45720" rIns="91440" bIns="45720">
              <a:spAutoFit/>
            </a:bodyPr>
            <a:lstStyle/>
            <a:p>
              <a:pPr algn="ctr"/>
              <a:r>
                <a:rPr lang="ja-JP" altLang="en-US" sz="2000" dirty="0" smtClean="0">
                  <a:ln w="0"/>
                  <a:solidFill>
                    <a:schemeClr val="bg1"/>
                  </a:solidFill>
                  <a:effectLst>
                    <a:outerShdw blurRad="38100" dist="38100" dir="2700000" algn="tl">
                      <a:srgbClr val="000000">
                        <a:alpha val="70000"/>
                      </a:srgbClr>
                    </a:outerShdw>
                  </a:effectLst>
                  <a:latin typeface="EPSON Pゴシック W6" panose="02000600000000000000" pitchFamily="2" charset="-128"/>
                  <a:ea typeface="EPSON Pゴシック W6" panose="02000600000000000000" pitchFamily="2" charset="-128"/>
                </a:rPr>
                <a:t>自治会デビューのコツ</a:t>
              </a:r>
              <a:r>
                <a:rPr lang="ja-JP" altLang="en-US" sz="2000" dirty="0" smtClean="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　　　</a:t>
              </a:r>
              <a:endParaRPr lang="ja-JP" altLang="en-US" sz="2000" cap="none" spc="0" dirty="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pic>
          <p:nvPicPr>
            <p:cNvPr id="56" name="図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9118" y="5048543"/>
              <a:ext cx="317308" cy="393562"/>
            </a:xfrm>
            <a:prstGeom prst="rect">
              <a:avLst/>
            </a:prstGeom>
          </p:spPr>
        </p:pic>
      </p:grpSp>
      <p:pic>
        <p:nvPicPr>
          <p:cNvPr id="57" name="図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4425" y="8781421"/>
            <a:ext cx="1084897" cy="1068969"/>
          </a:xfrm>
          <a:prstGeom prst="rect">
            <a:avLst/>
          </a:prstGeom>
        </p:spPr>
      </p:pic>
      <p:sp>
        <p:nvSpPr>
          <p:cNvPr id="44" name="テキスト ボックス 43"/>
          <p:cNvSpPr txBox="1"/>
          <p:nvPr/>
        </p:nvSpPr>
        <p:spPr>
          <a:xfrm>
            <a:off x="4432374" y="8223245"/>
            <a:ext cx="660758"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みにゃっこ</a:t>
            </a:r>
            <a:endParaRPr kumimoji="1" lang="ja-JP" altLang="en-US" sz="8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13"/>
          <a:srcRect b="896"/>
          <a:stretch/>
        </p:blipFill>
        <p:spPr>
          <a:xfrm>
            <a:off x="5381358" y="7771157"/>
            <a:ext cx="410305" cy="670604"/>
          </a:xfrm>
          <a:prstGeom prst="rect">
            <a:avLst/>
          </a:prstGeom>
        </p:spPr>
      </p:pic>
      <p:pic>
        <p:nvPicPr>
          <p:cNvPr id="4" name="図 3"/>
          <p:cNvPicPr>
            <a:picLocks noChangeAspect="1"/>
          </p:cNvPicPr>
          <p:nvPr/>
        </p:nvPicPr>
        <p:blipFill rotWithShape="1">
          <a:blip r:embed="rId14" cstate="print">
            <a:extLst>
              <a:ext uri="{28A0092B-C50C-407E-A947-70E740481C1C}">
                <a14:useLocalDpi xmlns:a14="http://schemas.microsoft.com/office/drawing/2010/main" val="0"/>
              </a:ext>
            </a:extLst>
          </a:blip>
          <a:srcRect b="3422"/>
          <a:stretch/>
        </p:blipFill>
        <p:spPr>
          <a:xfrm>
            <a:off x="4980879" y="8033663"/>
            <a:ext cx="388126" cy="405537"/>
          </a:xfrm>
          <a:prstGeom prst="rect">
            <a:avLst/>
          </a:prstGeom>
        </p:spPr>
      </p:pic>
      <p:pic>
        <p:nvPicPr>
          <p:cNvPr id="20" name="図 19"/>
          <p:cNvPicPr>
            <a:picLocks noChangeAspect="1"/>
          </p:cNvPicPr>
          <p:nvPr/>
        </p:nvPicPr>
        <p:blipFill>
          <a:blip r:embed="rId15"/>
          <a:stretch>
            <a:fillRect/>
          </a:stretch>
        </p:blipFill>
        <p:spPr>
          <a:xfrm>
            <a:off x="5804016" y="7974164"/>
            <a:ext cx="743050" cy="281088"/>
          </a:xfrm>
          <a:prstGeom prst="rect">
            <a:avLst/>
          </a:prstGeom>
        </p:spPr>
      </p:pic>
      <p:grpSp>
        <p:nvGrpSpPr>
          <p:cNvPr id="33" name="グループ化 32"/>
          <p:cNvGrpSpPr/>
          <p:nvPr/>
        </p:nvGrpSpPr>
        <p:grpSpPr>
          <a:xfrm>
            <a:off x="2925543" y="5128108"/>
            <a:ext cx="1069502" cy="578000"/>
            <a:chOff x="3580161" y="5103844"/>
            <a:chExt cx="1196945" cy="655149"/>
          </a:xfrm>
        </p:grpSpPr>
        <p:sp>
          <p:nvSpPr>
            <p:cNvPr id="25" name="楕円 24"/>
            <p:cNvSpPr/>
            <p:nvPr/>
          </p:nvSpPr>
          <p:spPr>
            <a:xfrm>
              <a:off x="3737740" y="5103844"/>
              <a:ext cx="966516" cy="655149"/>
            </a:xfrm>
            <a:prstGeom prst="ellipse">
              <a:avLst/>
            </a:prstGeom>
            <a:solidFill>
              <a:srgbClr val="2F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0" name="正方形/長方形 59"/>
            <p:cNvSpPr/>
            <p:nvPr/>
          </p:nvSpPr>
          <p:spPr>
            <a:xfrm>
              <a:off x="3580161" y="5124694"/>
              <a:ext cx="1196945" cy="577762"/>
            </a:xfrm>
            <a:prstGeom prst="rect">
              <a:avLst/>
            </a:prstGeom>
            <a:noFill/>
            <a:ln>
              <a:noFill/>
            </a:ln>
          </p:spPr>
          <p:txBody>
            <a:bodyPr wrap="none" lIns="91440" tIns="45720" rIns="91440" bIns="45720">
              <a:spAutoFit/>
            </a:bodyPr>
            <a:lstStyle/>
            <a:p>
              <a:pPr algn="ctr"/>
              <a:r>
                <a:rPr lang="ja-JP" altLang="en-US" sz="1400" dirty="0" smtClean="0">
                  <a:ln w="0"/>
                  <a:solidFill>
                    <a:srgbClr val="FFFF00"/>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　</a:t>
              </a:r>
              <a:r>
                <a:rPr lang="ja-JP" altLang="en-US" sz="1400" dirty="0" smtClean="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初心者も</a:t>
              </a:r>
              <a:endParaRPr lang="en-US" altLang="ja-JP" sz="1400" dirty="0" smtClean="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a:p>
              <a:pPr algn="ctr"/>
              <a:r>
                <a:rPr lang="ja-JP" altLang="en-US" sz="1400" dirty="0" smtClean="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rPr>
                <a:t>　　大丈夫！！　</a:t>
              </a:r>
              <a:endParaRPr lang="ja-JP" altLang="en-US" sz="1400" cap="none" spc="0" dirty="0">
                <a:ln w="0"/>
                <a:solidFill>
                  <a:schemeClr val="bg1"/>
                </a:solidFill>
                <a:effectLst>
                  <a:outerShdw blurRad="38100" dist="38100" dir="2700000" algn="tl">
                    <a:srgbClr val="000000">
                      <a:alpha val="43137"/>
                    </a:srgbClr>
                  </a:outerShdw>
                </a:effectLst>
                <a:latin typeface="EPSON Pゴシック W6" panose="02000600000000000000" pitchFamily="2" charset="-128"/>
                <a:ea typeface="EPSON Pゴシック W6" panose="02000600000000000000" pitchFamily="2" charset="-128"/>
              </a:endParaRPr>
            </a:p>
          </p:txBody>
        </p:sp>
      </p:grpSp>
      <p:sp>
        <p:nvSpPr>
          <p:cNvPr id="55" name="テキスト ボックス 54"/>
          <p:cNvSpPr txBox="1"/>
          <p:nvPr/>
        </p:nvSpPr>
        <p:spPr>
          <a:xfrm>
            <a:off x="584194" y="4301090"/>
            <a:ext cx="2592588" cy="400110"/>
          </a:xfrm>
          <a:prstGeom prst="rect">
            <a:avLst/>
          </a:prstGeom>
          <a:noFill/>
        </p:spPr>
        <p:txBody>
          <a:bodyPr wrap="square" rtlCol="0">
            <a:spAutoFit/>
          </a:bodyPr>
          <a:lstStyle/>
          <a:p>
            <a:r>
              <a:rPr kumimoji="1" lang="ja-JP" altLang="en-US" sz="1000" dirty="0" smtClean="0">
                <a:latin typeface="HGS創英角ﾎﾟｯﾌﾟ体" panose="040B0A00000000000000" pitchFamily="50" charset="-128"/>
                <a:ea typeface="HGS創英角ﾎﾟｯﾌﾟ体" panose="040B0A00000000000000" pitchFamily="50" charset="-128"/>
              </a:rPr>
              <a:t>餅つき大会でついた</a:t>
            </a:r>
            <a:endParaRPr kumimoji="1" lang="en-US" altLang="ja-JP" sz="1000" dirty="0" smtClean="0">
              <a:latin typeface="HGS創英角ﾎﾟｯﾌﾟ体" panose="040B0A00000000000000" pitchFamily="50" charset="-128"/>
              <a:ea typeface="HGS創英角ﾎﾟｯﾌﾟ体" panose="040B0A00000000000000" pitchFamily="50" charset="-128"/>
            </a:endParaRPr>
          </a:p>
          <a:p>
            <a:r>
              <a:rPr kumimoji="1" lang="ja-JP" altLang="en-US" sz="1000" dirty="0" smtClean="0">
                <a:latin typeface="HGS創英角ﾎﾟｯﾌﾟ体" panose="040B0A00000000000000" pitchFamily="50" charset="-128"/>
                <a:ea typeface="HGS創英角ﾎﾟｯﾌﾟ体" panose="040B0A00000000000000" pitchFamily="50" charset="-128"/>
              </a:rPr>
              <a:t>つきたてのおモチおいしかったな</a:t>
            </a:r>
            <a:endParaRPr kumimoji="1" lang="ja-JP" altLang="en-US" sz="1000" dirty="0">
              <a:latin typeface="HGS創英角ﾎﾟｯﾌﾟ体" panose="040B0A00000000000000" pitchFamily="50" charset="-128"/>
              <a:ea typeface="HGS創英角ﾎﾟｯﾌﾟ体" panose="040B0A00000000000000" pitchFamily="50" charset="-128"/>
            </a:endParaRPr>
          </a:p>
        </p:txBody>
      </p:sp>
      <p:sp>
        <p:nvSpPr>
          <p:cNvPr id="8" name="正方形/長方形 7"/>
          <p:cNvSpPr/>
          <p:nvPr/>
        </p:nvSpPr>
        <p:spPr>
          <a:xfrm>
            <a:off x="925250" y="8640235"/>
            <a:ext cx="543739" cy="307777"/>
          </a:xfrm>
          <a:prstGeom prst="rect">
            <a:avLst/>
          </a:prstGeom>
          <a:noFill/>
        </p:spPr>
        <p:txBody>
          <a:bodyPr wrap="none" lIns="91440" tIns="45720" rIns="91440" bIns="45720">
            <a:spAutoFit/>
          </a:bodyPr>
          <a:lstStyle/>
          <a:p>
            <a:pPr algn="ctr"/>
            <a:r>
              <a:rPr lang="ja-JP" altLang="en-US" sz="1400" b="0" cap="none" spc="0" dirty="0" smtClean="0">
                <a:ln w="0"/>
                <a:solidFill>
                  <a:schemeClr val="tx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メモ</a:t>
            </a:r>
            <a:endParaRPr lang="ja-JP" altLang="en-US" sz="1400" b="0" cap="none" spc="0" dirty="0">
              <a:ln w="0"/>
              <a:solidFill>
                <a:schemeClr val="tx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6204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1113</TotalTime>
  <Words>524</Words>
  <Application>Microsoft Office PowerPoint</Application>
  <PresentationFormat>A4 210 x 297 mm</PresentationFormat>
  <Paragraphs>60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BIZ UDゴシック</vt:lpstr>
      <vt:lpstr>EPSON Pゴシック W6</vt:lpstr>
      <vt:lpstr>HGS創英角ﾎﾟｯﾌﾟ体</vt:lpstr>
      <vt:lpstr>UD デジタル 教科書体 NK-R</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西宮市役所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庄三</dc:creator>
  <cp:lastModifiedBy>井上　庄三</cp:lastModifiedBy>
  <cp:revision>200</cp:revision>
  <cp:lastPrinted>2024-12-09T02:59:54Z</cp:lastPrinted>
  <dcterms:created xsi:type="dcterms:W3CDTF">2024-11-27T00:43:54Z</dcterms:created>
  <dcterms:modified xsi:type="dcterms:W3CDTF">2025-01-17T00:31:50Z</dcterms:modified>
</cp:coreProperties>
</file>