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7556500" cy="10693400"/>
  <p:notesSz cx="6858000" cy="9144000"/>
  <p:embeddedFontLst>
    <p:embeddedFont>
      <p:font typeface="コーポレート・ロゴ Bold" panose="020B0600070205080204" charset="-128"/>
      <p:regular r:id="rId3"/>
    </p:embeddedFont>
    <p:embeddedFont>
      <p:font typeface="Calibri" panose="020F0502020204030204" pitchFamily="34" charset="0"/>
      <p:regular r:id="rId4"/>
      <p:bold r:id="rId5"/>
      <p:italic r:id="rId6"/>
      <p:boldItalic r:id="rId7"/>
    </p:embeddedFont>
    <p:embeddedFont>
      <p:font typeface="Noto Sans JP" panose="020B0600070205080204" charset="-128"/>
      <p:regular r:id="rId8"/>
    </p:embeddedFont>
    <p:embeddedFont>
      <p:font typeface="ぼくたちのゴシック2" panose="020B0600070205080204" charset="-128"/>
      <p:regular r:id="rId9"/>
    </p:embeddedFont>
    <p:embeddedFont>
      <p:font typeface="やさしさゴシック" panose="020B0600070205080204" charset="-128"/>
      <p:regular r:id="rId10"/>
    </p:embeddedFont>
    <p:embeddedFont>
      <p:font typeface="セザンヌ Semi-Bold" panose="020B0600070205080204" charset="-128"/>
      <p:regular r:id="rId11"/>
    </p:embeddedFont>
    <p:embeddedFont>
      <p:font typeface="コーポレート・ロゴ" panose="020B0600070205080204" charset="-128"/>
      <p:regular r:id="rId12"/>
    </p:embeddedFont>
    <p:embeddedFont>
      <p:font typeface="Noto Sans JP Medium" panose="020B0600070205080204" charset="-128"/>
      <p:regular r:id="rId13"/>
    </p:embeddedFont>
    <p:embeddedFont>
      <p:font typeface="BIZ UDPゴシック" panose="020B0400000000000000" pitchFamily="50" charset="-128"/>
      <p:regular r:id="rId14"/>
      <p:bold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110" d="100"/>
          <a:sy n="110" d="100"/>
        </p:scale>
        <p:origin x="121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font" Target="fonts/font11.fntdata"/><Relationship Id="rId18" Type="http://schemas.openxmlformats.org/officeDocument/2006/relationships/theme" Target="theme/theme1.xml"/><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font" Target="fonts/font10.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font" Target="fonts/font9.fntdata"/><Relationship Id="rId5" Type="http://schemas.openxmlformats.org/officeDocument/2006/relationships/font" Target="fonts/font3.fntdata"/><Relationship Id="rId15" Type="http://schemas.openxmlformats.org/officeDocument/2006/relationships/font" Target="fonts/font13.fntdata"/><Relationship Id="rId10" Type="http://schemas.openxmlformats.org/officeDocument/2006/relationships/font" Target="fonts/font8.fntdata"/><Relationship Id="rId19" Type="http://schemas.openxmlformats.org/officeDocument/2006/relationships/tableStyles" Target="tableStyles.xml"/><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A256"/>
        </a:solidFill>
        <a:effectLst/>
      </p:bgPr>
    </p:bg>
    <p:spTree>
      <p:nvGrpSpPr>
        <p:cNvPr id="1" name=""/>
        <p:cNvGrpSpPr/>
        <p:nvPr/>
      </p:nvGrpSpPr>
      <p:grpSpPr>
        <a:xfrm>
          <a:off x="0" y="0"/>
          <a:ext cx="0" cy="0"/>
          <a:chOff x="0" y="0"/>
          <a:chExt cx="0" cy="0"/>
        </a:xfrm>
      </p:grpSpPr>
      <p:grpSp>
        <p:nvGrpSpPr>
          <p:cNvPr id="2" name="Group 2"/>
          <p:cNvGrpSpPr/>
          <p:nvPr/>
        </p:nvGrpSpPr>
        <p:grpSpPr>
          <a:xfrm>
            <a:off x="385978" y="323009"/>
            <a:ext cx="6820201" cy="9677595"/>
            <a:chOff x="0" y="0"/>
            <a:chExt cx="2444206" cy="3468232"/>
          </a:xfrm>
        </p:grpSpPr>
        <p:sp>
          <p:nvSpPr>
            <p:cNvPr id="3" name="Freeform 3"/>
            <p:cNvSpPr/>
            <p:nvPr/>
          </p:nvSpPr>
          <p:spPr>
            <a:xfrm>
              <a:off x="0" y="0"/>
              <a:ext cx="2444206" cy="3468232"/>
            </a:xfrm>
            <a:custGeom>
              <a:avLst/>
              <a:gdLst/>
              <a:ahLst/>
              <a:cxnLst/>
              <a:rect l="l" t="t" r="r" b="b"/>
              <a:pathLst>
                <a:path w="2444206" h="3468232">
                  <a:moveTo>
                    <a:pt x="28379" y="0"/>
                  </a:moveTo>
                  <a:lnTo>
                    <a:pt x="2415828" y="0"/>
                  </a:lnTo>
                  <a:cubicBezTo>
                    <a:pt x="2423354" y="0"/>
                    <a:pt x="2430572" y="2990"/>
                    <a:pt x="2435894" y="8312"/>
                  </a:cubicBezTo>
                  <a:cubicBezTo>
                    <a:pt x="2441216" y="13634"/>
                    <a:pt x="2444206" y="20852"/>
                    <a:pt x="2444206" y="28379"/>
                  </a:cubicBezTo>
                  <a:lnTo>
                    <a:pt x="2444206" y="3439853"/>
                  </a:lnTo>
                  <a:cubicBezTo>
                    <a:pt x="2444206" y="3447379"/>
                    <a:pt x="2441216" y="3454598"/>
                    <a:pt x="2435894" y="3459920"/>
                  </a:cubicBezTo>
                  <a:cubicBezTo>
                    <a:pt x="2430572" y="3465242"/>
                    <a:pt x="2423354" y="3468232"/>
                    <a:pt x="2415828" y="3468232"/>
                  </a:cubicBezTo>
                  <a:lnTo>
                    <a:pt x="28379" y="3468232"/>
                  </a:lnTo>
                  <a:cubicBezTo>
                    <a:pt x="20852" y="3468232"/>
                    <a:pt x="13634" y="3465242"/>
                    <a:pt x="8312" y="3459920"/>
                  </a:cubicBezTo>
                  <a:cubicBezTo>
                    <a:pt x="2990" y="3454598"/>
                    <a:pt x="0" y="3447379"/>
                    <a:pt x="0" y="3439853"/>
                  </a:cubicBezTo>
                  <a:lnTo>
                    <a:pt x="0" y="28379"/>
                  </a:lnTo>
                  <a:cubicBezTo>
                    <a:pt x="0" y="20852"/>
                    <a:pt x="2990" y="13634"/>
                    <a:pt x="8312" y="8312"/>
                  </a:cubicBezTo>
                  <a:cubicBezTo>
                    <a:pt x="13634" y="2990"/>
                    <a:pt x="20852" y="0"/>
                    <a:pt x="28379" y="0"/>
                  </a:cubicBezTo>
                  <a:close/>
                </a:path>
              </a:pathLst>
            </a:custGeom>
            <a:solidFill>
              <a:srgbClr val="FFFFF2"/>
            </a:solidFill>
          </p:spPr>
        </p:sp>
        <p:sp>
          <p:nvSpPr>
            <p:cNvPr id="4" name="TextBox 4"/>
            <p:cNvSpPr txBox="1"/>
            <p:nvPr/>
          </p:nvSpPr>
          <p:spPr>
            <a:xfrm>
              <a:off x="0" y="-19050"/>
              <a:ext cx="2444206" cy="3487282"/>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763698" y="436021"/>
            <a:ext cx="3613711" cy="616508"/>
            <a:chOff x="0" y="0"/>
            <a:chExt cx="4818281" cy="822011"/>
          </a:xfrm>
        </p:grpSpPr>
        <p:sp>
          <p:nvSpPr>
            <p:cNvPr id="6" name="Freeform 6"/>
            <p:cNvSpPr/>
            <p:nvPr/>
          </p:nvSpPr>
          <p:spPr>
            <a:xfrm>
              <a:off x="0" y="0"/>
              <a:ext cx="4818281" cy="822011"/>
            </a:xfrm>
            <a:custGeom>
              <a:avLst/>
              <a:gdLst/>
              <a:ahLst/>
              <a:cxnLst/>
              <a:rect l="l" t="t" r="r" b="b"/>
              <a:pathLst>
                <a:path w="4818281" h="822011">
                  <a:moveTo>
                    <a:pt x="0" y="0"/>
                  </a:moveTo>
                  <a:lnTo>
                    <a:pt x="4818281" y="0"/>
                  </a:lnTo>
                  <a:lnTo>
                    <a:pt x="4818281" y="822011"/>
                  </a:lnTo>
                  <a:lnTo>
                    <a:pt x="0" y="822011"/>
                  </a:lnTo>
                  <a:lnTo>
                    <a:pt x="0" y="0"/>
                  </a:lnTo>
                  <a:close/>
                </a:path>
              </a:pathLst>
            </a:custGeom>
            <a:blipFill>
              <a:blip r:embed="rId2">
                <a:extLst>
                  <a:ext uri="{96DAC541-7B7A-43D3-8B79-37D633B846F1}">
                    <asvg:svgBlip xmlns:asvg="http://schemas.microsoft.com/office/drawing/2016/SVG/main" xmlns="" r:embed="rId3"/>
                  </a:ext>
                </a:extLst>
              </a:blip>
              <a:stretch>
                <a:fillRect l="-548" r="-548"/>
              </a:stretch>
            </a:blipFill>
          </p:spPr>
        </p:sp>
        <p:sp>
          <p:nvSpPr>
            <p:cNvPr id="7" name="TextBox 7"/>
            <p:cNvSpPr txBox="1"/>
            <p:nvPr/>
          </p:nvSpPr>
          <p:spPr>
            <a:xfrm>
              <a:off x="76735" y="97772"/>
              <a:ext cx="4664810" cy="590494"/>
            </a:xfrm>
            <a:prstGeom prst="rect">
              <a:avLst/>
            </a:prstGeom>
          </p:spPr>
          <p:txBody>
            <a:bodyPr lIns="0" tIns="0" rIns="0" bIns="0" rtlCol="0" anchor="t">
              <a:spAutoFit/>
            </a:bodyPr>
            <a:lstStyle/>
            <a:p>
              <a:pPr algn="ctr">
                <a:lnSpc>
                  <a:spcPts val="3677"/>
                </a:lnSpc>
                <a:spcBef>
                  <a:spcPct val="0"/>
                </a:spcBef>
              </a:pPr>
              <a:r>
                <a:rPr lang="en-US" sz="2626" dirty="0">
                  <a:solidFill>
                    <a:srgbClr val="00BF63"/>
                  </a:solidFill>
                  <a:latin typeface="コーポレート・ロゴ"/>
                  <a:ea typeface="コーポレート・ロゴ"/>
                  <a:cs typeface="コーポレート・ロゴ"/>
                  <a:sym typeface="コーポレート・ロゴ"/>
                </a:rPr>
                <a:t>                               で</a:t>
              </a:r>
            </a:p>
          </p:txBody>
        </p:sp>
      </p:grpSp>
      <p:grpSp>
        <p:nvGrpSpPr>
          <p:cNvPr id="8" name="Group 8"/>
          <p:cNvGrpSpPr/>
          <p:nvPr/>
        </p:nvGrpSpPr>
        <p:grpSpPr>
          <a:xfrm>
            <a:off x="4377409" y="1059293"/>
            <a:ext cx="2556653" cy="431435"/>
            <a:chOff x="0" y="0"/>
            <a:chExt cx="3408871" cy="575247"/>
          </a:xfrm>
        </p:grpSpPr>
        <p:sp>
          <p:nvSpPr>
            <p:cNvPr id="9" name="Freeform 9"/>
            <p:cNvSpPr/>
            <p:nvPr/>
          </p:nvSpPr>
          <p:spPr>
            <a:xfrm rot="-10800000">
              <a:off x="0" y="0"/>
              <a:ext cx="3408871" cy="575247"/>
            </a:xfrm>
            <a:custGeom>
              <a:avLst/>
              <a:gdLst/>
              <a:ahLst/>
              <a:cxnLst/>
              <a:rect l="l" t="t" r="r" b="b"/>
              <a:pathLst>
                <a:path w="3408871" h="575247">
                  <a:moveTo>
                    <a:pt x="0" y="0"/>
                  </a:moveTo>
                  <a:lnTo>
                    <a:pt x="3408871" y="0"/>
                  </a:lnTo>
                  <a:lnTo>
                    <a:pt x="3408871" y="575247"/>
                  </a:lnTo>
                  <a:lnTo>
                    <a:pt x="0" y="5752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TextBox 10"/>
            <p:cNvSpPr txBox="1"/>
            <p:nvPr/>
          </p:nvSpPr>
          <p:spPr>
            <a:xfrm>
              <a:off x="478694" y="-1446"/>
              <a:ext cx="2318134" cy="520988"/>
            </a:xfrm>
            <a:prstGeom prst="rect">
              <a:avLst/>
            </a:prstGeom>
          </p:spPr>
          <p:txBody>
            <a:bodyPr lIns="0" tIns="0" rIns="0" bIns="0" rtlCol="0" anchor="t">
              <a:spAutoFit/>
            </a:bodyPr>
            <a:lstStyle/>
            <a:p>
              <a:pPr algn="ctr">
                <a:lnSpc>
                  <a:spcPts val="3237"/>
                </a:lnSpc>
                <a:spcBef>
                  <a:spcPct val="0"/>
                </a:spcBef>
              </a:pPr>
              <a:r>
                <a:rPr lang="en-US" sz="2312" dirty="0" err="1">
                  <a:solidFill>
                    <a:srgbClr val="00BF63"/>
                  </a:solidFill>
                  <a:latin typeface="コーポレート・ロゴ"/>
                  <a:ea typeface="コーポレート・ロゴ"/>
                  <a:cs typeface="コーポレート・ロゴ"/>
                  <a:sym typeface="コーポレート・ロゴ"/>
                </a:rPr>
                <a:t>試験的に</a:t>
              </a:r>
              <a:endParaRPr lang="en-US" sz="2312" dirty="0">
                <a:solidFill>
                  <a:srgbClr val="00BF63"/>
                </a:solidFill>
                <a:latin typeface="コーポレート・ロゴ"/>
                <a:ea typeface="コーポレート・ロゴ"/>
                <a:cs typeface="コーポレート・ロゴ"/>
                <a:sym typeface="コーポレート・ロゴ"/>
              </a:endParaRPr>
            </a:p>
          </p:txBody>
        </p:sp>
      </p:grpSp>
      <p:grpSp>
        <p:nvGrpSpPr>
          <p:cNvPr id="11" name="Group 11"/>
          <p:cNvGrpSpPr/>
          <p:nvPr/>
        </p:nvGrpSpPr>
        <p:grpSpPr>
          <a:xfrm>
            <a:off x="1190716" y="3845192"/>
            <a:ext cx="4811090" cy="902568"/>
            <a:chOff x="0" y="0"/>
            <a:chExt cx="6414787" cy="1203424"/>
          </a:xfrm>
        </p:grpSpPr>
        <p:sp>
          <p:nvSpPr>
            <p:cNvPr id="12" name="Freeform 12"/>
            <p:cNvSpPr/>
            <p:nvPr/>
          </p:nvSpPr>
          <p:spPr>
            <a:xfrm>
              <a:off x="0" y="0"/>
              <a:ext cx="532851" cy="532851"/>
            </a:xfrm>
            <a:custGeom>
              <a:avLst/>
              <a:gdLst/>
              <a:ahLst/>
              <a:cxnLst/>
              <a:rect l="l" t="t" r="r" b="b"/>
              <a:pathLst>
                <a:path w="532851" h="532851">
                  <a:moveTo>
                    <a:pt x="0" y="0"/>
                  </a:moveTo>
                  <a:lnTo>
                    <a:pt x="532851" y="0"/>
                  </a:lnTo>
                  <a:lnTo>
                    <a:pt x="532851" y="532851"/>
                  </a:lnTo>
                  <a:lnTo>
                    <a:pt x="0" y="5328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532851" y="56554"/>
              <a:ext cx="4752776" cy="361749"/>
            </a:xfrm>
            <a:prstGeom prst="rect">
              <a:avLst/>
            </a:prstGeom>
          </p:spPr>
          <p:txBody>
            <a:bodyPr lIns="0" tIns="0" rIns="0" bIns="0" rtlCol="0" anchor="t">
              <a:spAutoFit/>
            </a:bodyPr>
            <a:lstStyle/>
            <a:p>
              <a:pPr algn="ctr">
                <a:lnSpc>
                  <a:spcPts val="2277"/>
                </a:lnSpc>
                <a:spcBef>
                  <a:spcPct val="0"/>
                </a:spcBef>
              </a:pPr>
              <a:r>
                <a:rPr lang="en-US" sz="1626">
                  <a:solidFill>
                    <a:srgbClr val="000000"/>
                  </a:solidFill>
                  <a:latin typeface="やさしさゴシック"/>
                  <a:ea typeface="やさしさゴシック"/>
                  <a:cs typeface="やさしさゴシック"/>
                  <a:sym typeface="やさしさゴシック"/>
                </a:rPr>
                <a:t>回覧の負担軽減につながるかも！？</a:t>
              </a:r>
            </a:p>
          </p:txBody>
        </p:sp>
        <p:sp>
          <p:nvSpPr>
            <p:cNvPr id="14" name="TextBox 14"/>
            <p:cNvSpPr txBox="1"/>
            <p:nvPr/>
          </p:nvSpPr>
          <p:spPr>
            <a:xfrm>
              <a:off x="532851" y="727128"/>
              <a:ext cx="5881936" cy="361749"/>
            </a:xfrm>
            <a:prstGeom prst="rect">
              <a:avLst/>
            </a:prstGeom>
          </p:spPr>
          <p:txBody>
            <a:bodyPr lIns="0" tIns="0" rIns="0" bIns="0" rtlCol="0" anchor="t">
              <a:spAutoFit/>
            </a:bodyPr>
            <a:lstStyle/>
            <a:p>
              <a:pPr algn="ctr">
                <a:lnSpc>
                  <a:spcPts val="2277"/>
                </a:lnSpc>
                <a:spcBef>
                  <a:spcPct val="0"/>
                </a:spcBef>
              </a:pPr>
              <a:r>
                <a:rPr lang="en-US" sz="1626">
                  <a:solidFill>
                    <a:srgbClr val="000000"/>
                  </a:solidFill>
                  <a:latin typeface="やさしさゴシック"/>
                  <a:ea typeface="やさしさゴシック"/>
                  <a:cs typeface="やさしさゴシック"/>
                  <a:sym typeface="やさしさゴシック"/>
                </a:rPr>
                <a:t>行事などの情報をスピーディーに届けます！</a:t>
              </a:r>
            </a:p>
          </p:txBody>
        </p:sp>
        <p:sp>
          <p:nvSpPr>
            <p:cNvPr id="15" name="Freeform 15"/>
            <p:cNvSpPr/>
            <p:nvPr/>
          </p:nvSpPr>
          <p:spPr>
            <a:xfrm>
              <a:off x="0" y="670573"/>
              <a:ext cx="532851" cy="532851"/>
            </a:xfrm>
            <a:custGeom>
              <a:avLst/>
              <a:gdLst/>
              <a:ahLst/>
              <a:cxnLst/>
              <a:rect l="l" t="t" r="r" b="b"/>
              <a:pathLst>
                <a:path w="532851" h="532851">
                  <a:moveTo>
                    <a:pt x="0" y="0"/>
                  </a:moveTo>
                  <a:lnTo>
                    <a:pt x="532851" y="0"/>
                  </a:lnTo>
                  <a:lnTo>
                    <a:pt x="532851" y="532851"/>
                  </a:lnTo>
                  <a:lnTo>
                    <a:pt x="0" y="5328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6" name="Group 16"/>
          <p:cNvGrpSpPr/>
          <p:nvPr/>
        </p:nvGrpSpPr>
        <p:grpSpPr>
          <a:xfrm>
            <a:off x="3984373" y="6625949"/>
            <a:ext cx="2402594" cy="3051489"/>
            <a:chOff x="0" y="0"/>
            <a:chExt cx="1001623" cy="1272143"/>
          </a:xfrm>
        </p:grpSpPr>
        <p:sp>
          <p:nvSpPr>
            <p:cNvPr id="17" name="Freeform 17"/>
            <p:cNvSpPr/>
            <p:nvPr/>
          </p:nvSpPr>
          <p:spPr>
            <a:xfrm>
              <a:off x="0" y="0"/>
              <a:ext cx="1001623" cy="1272143"/>
            </a:xfrm>
            <a:custGeom>
              <a:avLst/>
              <a:gdLst/>
              <a:ahLst/>
              <a:cxnLst/>
              <a:rect l="l" t="t" r="r" b="b"/>
              <a:pathLst>
                <a:path w="1001623" h="1272143">
                  <a:moveTo>
                    <a:pt x="87003" y="0"/>
                  </a:moveTo>
                  <a:lnTo>
                    <a:pt x="914621" y="0"/>
                  </a:lnTo>
                  <a:cubicBezTo>
                    <a:pt x="937695" y="0"/>
                    <a:pt x="959825" y="9166"/>
                    <a:pt x="976141" y="25482"/>
                  </a:cubicBezTo>
                  <a:cubicBezTo>
                    <a:pt x="992457" y="41799"/>
                    <a:pt x="1001623" y="63928"/>
                    <a:pt x="1001623" y="87003"/>
                  </a:cubicBezTo>
                  <a:lnTo>
                    <a:pt x="1001623" y="1185140"/>
                  </a:lnTo>
                  <a:cubicBezTo>
                    <a:pt x="1001623" y="1208215"/>
                    <a:pt x="992457" y="1230344"/>
                    <a:pt x="976141" y="1246660"/>
                  </a:cubicBezTo>
                  <a:cubicBezTo>
                    <a:pt x="959825" y="1262977"/>
                    <a:pt x="937695" y="1272143"/>
                    <a:pt x="914621" y="1272143"/>
                  </a:cubicBezTo>
                  <a:lnTo>
                    <a:pt x="87003" y="1272143"/>
                  </a:lnTo>
                  <a:cubicBezTo>
                    <a:pt x="63928" y="1272143"/>
                    <a:pt x="41799" y="1262977"/>
                    <a:pt x="25482" y="1246660"/>
                  </a:cubicBezTo>
                  <a:cubicBezTo>
                    <a:pt x="9166" y="1230344"/>
                    <a:pt x="0" y="1208215"/>
                    <a:pt x="0" y="1185140"/>
                  </a:cubicBezTo>
                  <a:lnTo>
                    <a:pt x="0" y="87003"/>
                  </a:lnTo>
                  <a:cubicBezTo>
                    <a:pt x="0" y="63928"/>
                    <a:pt x="9166" y="41799"/>
                    <a:pt x="25482" y="25482"/>
                  </a:cubicBezTo>
                  <a:cubicBezTo>
                    <a:pt x="41799" y="9166"/>
                    <a:pt x="63928" y="0"/>
                    <a:pt x="87003" y="0"/>
                  </a:cubicBezTo>
                  <a:close/>
                </a:path>
              </a:pathLst>
            </a:custGeom>
            <a:solidFill>
              <a:srgbClr val="FFFFFF"/>
            </a:solidFill>
          </p:spPr>
        </p:sp>
        <p:sp>
          <p:nvSpPr>
            <p:cNvPr id="18" name="TextBox 18"/>
            <p:cNvSpPr txBox="1"/>
            <p:nvPr/>
          </p:nvSpPr>
          <p:spPr>
            <a:xfrm>
              <a:off x="0" y="-28575"/>
              <a:ext cx="1001623" cy="1300718"/>
            </a:xfrm>
            <a:prstGeom prst="rect">
              <a:avLst/>
            </a:prstGeom>
          </p:spPr>
          <p:txBody>
            <a:bodyPr lIns="50800" tIns="50800" rIns="50800" bIns="50800" rtlCol="0" anchor="ctr"/>
            <a:lstStyle/>
            <a:p>
              <a:pPr algn="ctr">
                <a:lnSpc>
                  <a:spcPts val="1960"/>
                </a:lnSpc>
                <a:spcBef>
                  <a:spcPct val="0"/>
                </a:spcBef>
              </a:pPr>
              <a:endParaRPr/>
            </a:p>
          </p:txBody>
        </p:sp>
      </p:grpSp>
      <p:grpSp>
        <p:nvGrpSpPr>
          <p:cNvPr id="19" name="Group 19"/>
          <p:cNvGrpSpPr/>
          <p:nvPr/>
        </p:nvGrpSpPr>
        <p:grpSpPr>
          <a:xfrm>
            <a:off x="4071380" y="6722532"/>
            <a:ext cx="306029" cy="346666"/>
            <a:chOff x="0" y="0"/>
            <a:chExt cx="408039" cy="462221"/>
          </a:xfrm>
        </p:grpSpPr>
        <p:grpSp>
          <p:nvGrpSpPr>
            <p:cNvPr id="20" name="Group 20"/>
            <p:cNvGrpSpPr/>
            <p:nvPr/>
          </p:nvGrpSpPr>
          <p:grpSpPr>
            <a:xfrm>
              <a:off x="0" y="0"/>
              <a:ext cx="408039" cy="408237"/>
              <a:chOff x="0" y="0"/>
              <a:chExt cx="812800" cy="813194"/>
            </a:xfrm>
          </p:grpSpPr>
          <p:sp>
            <p:nvSpPr>
              <p:cNvPr id="21" name="Freeform 21"/>
              <p:cNvSpPr/>
              <p:nvPr/>
            </p:nvSpPr>
            <p:spPr>
              <a:xfrm>
                <a:off x="0" y="0"/>
                <a:ext cx="812800" cy="813194"/>
              </a:xfrm>
              <a:custGeom>
                <a:avLst/>
                <a:gdLst/>
                <a:ahLst/>
                <a:cxnLst/>
                <a:rect l="l" t="t" r="r" b="b"/>
                <a:pathLst>
                  <a:path w="812800" h="813195">
                    <a:moveTo>
                      <a:pt x="406400" y="0"/>
                    </a:moveTo>
                    <a:cubicBezTo>
                      <a:pt x="181951" y="0"/>
                      <a:pt x="0" y="182040"/>
                      <a:pt x="0" y="406597"/>
                    </a:cubicBezTo>
                    <a:cubicBezTo>
                      <a:pt x="0" y="631155"/>
                      <a:pt x="181951" y="813195"/>
                      <a:pt x="406400" y="813195"/>
                    </a:cubicBezTo>
                    <a:cubicBezTo>
                      <a:pt x="630849" y="813195"/>
                      <a:pt x="812800" y="631155"/>
                      <a:pt x="812800" y="406597"/>
                    </a:cubicBezTo>
                    <a:cubicBezTo>
                      <a:pt x="812800" y="182040"/>
                      <a:pt x="630849" y="0"/>
                      <a:pt x="406400" y="0"/>
                    </a:cubicBezTo>
                    <a:close/>
                  </a:path>
                </a:pathLst>
              </a:custGeom>
              <a:solidFill>
                <a:srgbClr val="07C756"/>
              </a:solidFill>
              <a:ln cap="sq">
                <a:noFill/>
                <a:prstDash val="solid"/>
                <a:miter/>
              </a:ln>
            </p:spPr>
          </p:sp>
          <p:sp>
            <p:nvSpPr>
              <p:cNvPr id="22" name="TextBox 22"/>
              <p:cNvSpPr txBox="1"/>
              <p:nvPr/>
            </p:nvSpPr>
            <p:spPr>
              <a:xfrm>
                <a:off x="76200" y="28612"/>
                <a:ext cx="660400" cy="708346"/>
              </a:xfrm>
              <a:prstGeom prst="rect">
                <a:avLst/>
              </a:prstGeom>
            </p:spPr>
            <p:txBody>
              <a:bodyPr lIns="50800" tIns="50800" rIns="50800" bIns="50800" rtlCol="0" anchor="ctr"/>
              <a:lstStyle/>
              <a:p>
                <a:pPr algn="ctr">
                  <a:lnSpc>
                    <a:spcPts val="1820"/>
                  </a:lnSpc>
                </a:pPr>
                <a:endParaRPr/>
              </a:p>
            </p:txBody>
          </p:sp>
        </p:grpSp>
        <p:sp>
          <p:nvSpPr>
            <p:cNvPr id="23" name="TextBox 23"/>
            <p:cNvSpPr txBox="1"/>
            <p:nvPr/>
          </p:nvSpPr>
          <p:spPr>
            <a:xfrm>
              <a:off x="126905" y="49480"/>
              <a:ext cx="140659" cy="412741"/>
            </a:xfrm>
            <a:prstGeom prst="rect">
              <a:avLst/>
            </a:prstGeom>
          </p:spPr>
          <p:txBody>
            <a:bodyPr lIns="0" tIns="0" rIns="0" bIns="0" rtlCol="0" anchor="t">
              <a:spAutoFit/>
            </a:bodyPr>
            <a:lstStyle/>
            <a:p>
              <a:pPr algn="ctr">
                <a:lnSpc>
                  <a:spcPts val="1817"/>
                </a:lnSpc>
                <a:spcBef>
                  <a:spcPct val="0"/>
                </a:spcBef>
              </a:pPr>
              <a:r>
                <a:rPr lang="en-US" sz="1297" b="1" spc="19" dirty="0">
                  <a:solidFill>
                    <a:srgbClr val="FFFFFF"/>
                  </a:solidFill>
                  <a:latin typeface="セザンヌ Semi-Bold"/>
                  <a:ea typeface="セザンヌ Semi-Bold"/>
                  <a:cs typeface="セザンヌ Semi-Bold"/>
                  <a:sym typeface="セザンヌ Semi-Bold"/>
                </a:rPr>
                <a:t>2</a:t>
              </a:r>
            </a:p>
          </p:txBody>
        </p:sp>
      </p:grpSp>
      <p:grpSp>
        <p:nvGrpSpPr>
          <p:cNvPr id="24" name="Group 24"/>
          <p:cNvGrpSpPr/>
          <p:nvPr/>
        </p:nvGrpSpPr>
        <p:grpSpPr>
          <a:xfrm>
            <a:off x="1173033" y="6625949"/>
            <a:ext cx="2402594" cy="3051489"/>
            <a:chOff x="0" y="0"/>
            <a:chExt cx="1001623" cy="1272143"/>
          </a:xfrm>
        </p:grpSpPr>
        <p:sp>
          <p:nvSpPr>
            <p:cNvPr id="25" name="Freeform 25"/>
            <p:cNvSpPr/>
            <p:nvPr/>
          </p:nvSpPr>
          <p:spPr>
            <a:xfrm>
              <a:off x="0" y="0"/>
              <a:ext cx="1001623" cy="1272143"/>
            </a:xfrm>
            <a:custGeom>
              <a:avLst/>
              <a:gdLst/>
              <a:ahLst/>
              <a:cxnLst/>
              <a:rect l="l" t="t" r="r" b="b"/>
              <a:pathLst>
                <a:path w="1001623" h="1272143">
                  <a:moveTo>
                    <a:pt x="87003" y="0"/>
                  </a:moveTo>
                  <a:lnTo>
                    <a:pt x="914621" y="0"/>
                  </a:lnTo>
                  <a:cubicBezTo>
                    <a:pt x="937695" y="0"/>
                    <a:pt x="959825" y="9166"/>
                    <a:pt x="976141" y="25482"/>
                  </a:cubicBezTo>
                  <a:cubicBezTo>
                    <a:pt x="992457" y="41799"/>
                    <a:pt x="1001623" y="63928"/>
                    <a:pt x="1001623" y="87003"/>
                  </a:cubicBezTo>
                  <a:lnTo>
                    <a:pt x="1001623" y="1185140"/>
                  </a:lnTo>
                  <a:cubicBezTo>
                    <a:pt x="1001623" y="1208215"/>
                    <a:pt x="992457" y="1230344"/>
                    <a:pt x="976141" y="1246660"/>
                  </a:cubicBezTo>
                  <a:cubicBezTo>
                    <a:pt x="959825" y="1262977"/>
                    <a:pt x="937695" y="1272143"/>
                    <a:pt x="914621" y="1272143"/>
                  </a:cubicBezTo>
                  <a:lnTo>
                    <a:pt x="87003" y="1272143"/>
                  </a:lnTo>
                  <a:cubicBezTo>
                    <a:pt x="63928" y="1272143"/>
                    <a:pt x="41799" y="1262977"/>
                    <a:pt x="25482" y="1246660"/>
                  </a:cubicBezTo>
                  <a:cubicBezTo>
                    <a:pt x="9166" y="1230344"/>
                    <a:pt x="0" y="1208215"/>
                    <a:pt x="0" y="1185140"/>
                  </a:cubicBezTo>
                  <a:lnTo>
                    <a:pt x="0" y="87003"/>
                  </a:lnTo>
                  <a:cubicBezTo>
                    <a:pt x="0" y="63928"/>
                    <a:pt x="9166" y="41799"/>
                    <a:pt x="25482" y="25482"/>
                  </a:cubicBezTo>
                  <a:cubicBezTo>
                    <a:pt x="41799" y="9166"/>
                    <a:pt x="63928" y="0"/>
                    <a:pt x="87003" y="0"/>
                  </a:cubicBezTo>
                  <a:close/>
                </a:path>
              </a:pathLst>
            </a:custGeom>
            <a:solidFill>
              <a:srgbClr val="FFFFFF"/>
            </a:solidFill>
          </p:spPr>
        </p:sp>
        <p:sp>
          <p:nvSpPr>
            <p:cNvPr id="26" name="TextBox 26"/>
            <p:cNvSpPr txBox="1"/>
            <p:nvPr/>
          </p:nvSpPr>
          <p:spPr>
            <a:xfrm>
              <a:off x="0" y="-28575"/>
              <a:ext cx="1001623" cy="1300718"/>
            </a:xfrm>
            <a:prstGeom prst="rect">
              <a:avLst/>
            </a:prstGeom>
          </p:spPr>
          <p:txBody>
            <a:bodyPr lIns="50800" tIns="50800" rIns="50800" bIns="50800" rtlCol="0" anchor="ctr"/>
            <a:lstStyle/>
            <a:p>
              <a:pPr algn="ctr">
                <a:lnSpc>
                  <a:spcPts val="1960"/>
                </a:lnSpc>
                <a:spcBef>
                  <a:spcPct val="0"/>
                </a:spcBef>
              </a:pPr>
              <a:endParaRPr/>
            </a:p>
          </p:txBody>
        </p:sp>
      </p:grpSp>
      <p:grpSp>
        <p:nvGrpSpPr>
          <p:cNvPr id="27" name="Group 27"/>
          <p:cNvGrpSpPr/>
          <p:nvPr/>
        </p:nvGrpSpPr>
        <p:grpSpPr>
          <a:xfrm>
            <a:off x="1251854" y="6722532"/>
            <a:ext cx="306029" cy="339667"/>
            <a:chOff x="0" y="0"/>
            <a:chExt cx="408039" cy="452889"/>
          </a:xfrm>
        </p:grpSpPr>
        <p:grpSp>
          <p:nvGrpSpPr>
            <p:cNvPr id="28" name="Group 28"/>
            <p:cNvGrpSpPr/>
            <p:nvPr/>
          </p:nvGrpSpPr>
          <p:grpSpPr>
            <a:xfrm>
              <a:off x="0" y="0"/>
              <a:ext cx="408039" cy="408237"/>
              <a:chOff x="0" y="0"/>
              <a:chExt cx="812800" cy="813195"/>
            </a:xfrm>
          </p:grpSpPr>
          <p:sp>
            <p:nvSpPr>
              <p:cNvPr id="29" name="Freeform 29"/>
              <p:cNvSpPr/>
              <p:nvPr/>
            </p:nvSpPr>
            <p:spPr>
              <a:xfrm>
                <a:off x="0" y="0"/>
                <a:ext cx="812800" cy="813195"/>
              </a:xfrm>
              <a:custGeom>
                <a:avLst/>
                <a:gdLst/>
                <a:ahLst/>
                <a:cxnLst/>
                <a:rect l="l" t="t" r="r" b="b"/>
                <a:pathLst>
                  <a:path w="812800" h="813195">
                    <a:moveTo>
                      <a:pt x="406400" y="0"/>
                    </a:moveTo>
                    <a:cubicBezTo>
                      <a:pt x="181951" y="0"/>
                      <a:pt x="0" y="182040"/>
                      <a:pt x="0" y="406597"/>
                    </a:cubicBezTo>
                    <a:cubicBezTo>
                      <a:pt x="0" y="631155"/>
                      <a:pt x="181951" y="813195"/>
                      <a:pt x="406400" y="813195"/>
                    </a:cubicBezTo>
                    <a:cubicBezTo>
                      <a:pt x="630849" y="813195"/>
                      <a:pt x="812800" y="631155"/>
                      <a:pt x="812800" y="406597"/>
                    </a:cubicBezTo>
                    <a:cubicBezTo>
                      <a:pt x="812800" y="182040"/>
                      <a:pt x="630849" y="0"/>
                      <a:pt x="406400" y="0"/>
                    </a:cubicBezTo>
                    <a:close/>
                  </a:path>
                </a:pathLst>
              </a:custGeom>
              <a:solidFill>
                <a:srgbClr val="07C756"/>
              </a:solidFill>
              <a:ln cap="sq">
                <a:noFill/>
                <a:prstDash val="solid"/>
                <a:miter/>
              </a:ln>
            </p:spPr>
          </p:sp>
          <p:sp>
            <p:nvSpPr>
              <p:cNvPr id="30" name="TextBox 30"/>
              <p:cNvSpPr txBox="1"/>
              <p:nvPr/>
            </p:nvSpPr>
            <p:spPr>
              <a:xfrm>
                <a:off x="76200" y="28612"/>
                <a:ext cx="660400" cy="708346"/>
              </a:xfrm>
              <a:prstGeom prst="rect">
                <a:avLst/>
              </a:prstGeom>
            </p:spPr>
            <p:txBody>
              <a:bodyPr lIns="50800" tIns="50800" rIns="50800" bIns="50800" rtlCol="0" anchor="ctr"/>
              <a:lstStyle/>
              <a:p>
                <a:pPr algn="ctr">
                  <a:lnSpc>
                    <a:spcPts val="1820"/>
                  </a:lnSpc>
                </a:pPr>
                <a:endParaRPr/>
              </a:p>
            </p:txBody>
          </p:sp>
        </p:grpSp>
        <p:sp>
          <p:nvSpPr>
            <p:cNvPr id="31" name="TextBox 31"/>
            <p:cNvSpPr txBox="1"/>
            <p:nvPr/>
          </p:nvSpPr>
          <p:spPr>
            <a:xfrm>
              <a:off x="132320" y="40148"/>
              <a:ext cx="140659" cy="412741"/>
            </a:xfrm>
            <a:prstGeom prst="rect">
              <a:avLst/>
            </a:prstGeom>
          </p:spPr>
          <p:txBody>
            <a:bodyPr lIns="0" tIns="0" rIns="0" bIns="0" rtlCol="0" anchor="t">
              <a:spAutoFit/>
            </a:bodyPr>
            <a:lstStyle/>
            <a:p>
              <a:pPr algn="ctr">
                <a:lnSpc>
                  <a:spcPts val="1817"/>
                </a:lnSpc>
                <a:spcBef>
                  <a:spcPct val="0"/>
                </a:spcBef>
              </a:pPr>
              <a:r>
                <a:rPr lang="en-US" sz="1297" b="1" spc="19" dirty="0">
                  <a:solidFill>
                    <a:srgbClr val="FFFFFF"/>
                  </a:solidFill>
                  <a:latin typeface="セザンヌ Semi-Bold"/>
                  <a:ea typeface="セザンヌ Semi-Bold"/>
                  <a:cs typeface="セザンヌ Semi-Bold"/>
                  <a:sym typeface="セザンヌ Semi-Bold"/>
                </a:rPr>
                <a:t>1</a:t>
              </a:r>
            </a:p>
          </p:txBody>
        </p:sp>
      </p:grpSp>
      <p:grpSp>
        <p:nvGrpSpPr>
          <p:cNvPr id="32" name="Group 32"/>
          <p:cNvGrpSpPr/>
          <p:nvPr/>
        </p:nvGrpSpPr>
        <p:grpSpPr>
          <a:xfrm>
            <a:off x="5589306" y="4789505"/>
            <a:ext cx="1220889" cy="1220889"/>
            <a:chOff x="0" y="0"/>
            <a:chExt cx="812800" cy="812800"/>
          </a:xfrm>
        </p:grpSpPr>
        <p:sp>
          <p:nvSpPr>
            <p:cNvPr id="33" name="Freeform 3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38100" cap="sq">
              <a:solidFill>
                <a:srgbClr val="00B050"/>
              </a:solidFill>
              <a:prstDash val="solid"/>
              <a:miter/>
            </a:ln>
          </p:spPr>
        </p:sp>
        <p:sp>
          <p:nvSpPr>
            <p:cNvPr id="34" name="TextBox 34"/>
            <p:cNvSpPr txBox="1"/>
            <p:nvPr/>
          </p:nvSpPr>
          <p:spPr>
            <a:xfrm>
              <a:off x="0" y="-28575"/>
              <a:ext cx="812800" cy="841375"/>
            </a:xfrm>
            <a:prstGeom prst="rect">
              <a:avLst/>
            </a:prstGeom>
            <a:ln>
              <a:solidFill>
                <a:srgbClr val="00B050"/>
              </a:solidFill>
            </a:ln>
          </p:spPr>
          <p:txBody>
            <a:bodyPr lIns="34930" tIns="34930" rIns="34930" bIns="34930" rtlCol="0" anchor="ctr"/>
            <a:lstStyle/>
            <a:p>
              <a:pPr algn="ctr">
                <a:lnSpc>
                  <a:spcPts val="1960"/>
                </a:lnSpc>
              </a:pPr>
              <a:endParaRPr/>
            </a:p>
          </p:txBody>
        </p:sp>
      </p:grpSp>
      <p:sp>
        <p:nvSpPr>
          <p:cNvPr id="35" name="Freeform 35"/>
          <p:cNvSpPr/>
          <p:nvPr/>
        </p:nvSpPr>
        <p:spPr>
          <a:xfrm>
            <a:off x="1607502" y="6722532"/>
            <a:ext cx="1533657" cy="2195428"/>
          </a:xfrm>
          <a:custGeom>
            <a:avLst/>
            <a:gdLst/>
            <a:ahLst/>
            <a:cxnLst/>
            <a:rect l="l" t="t" r="r" b="b"/>
            <a:pathLst>
              <a:path w="1533657" h="2195428">
                <a:moveTo>
                  <a:pt x="0" y="0"/>
                </a:moveTo>
                <a:lnTo>
                  <a:pt x="1533657" y="0"/>
                </a:lnTo>
                <a:lnTo>
                  <a:pt x="1533657" y="2195428"/>
                </a:lnTo>
                <a:lnTo>
                  <a:pt x="0" y="2195428"/>
                </a:lnTo>
                <a:lnTo>
                  <a:pt x="0" y="0"/>
                </a:lnTo>
                <a:close/>
              </a:path>
            </a:pathLst>
          </a:custGeom>
          <a:blipFill>
            <a:blip r:embed="rId6"/>
            <a:stretch>
              <a:fillRect r="-6109"/>
            </a:stretch>
          </a:blipFill>
        </p:spPr>
      </p:sp>
      <p:sp>
        <p:nvSpPr>
          <p:cNvPr id="36" name="Freeform 36"/>
          <p:cNvSpPr/>
          <p:nvPr/>
        </p:nvSpPr>
        <p:spPr>
          <a:xfrm flipH="1">
            <a:off x="2545223" y="8244424"/>
            <a:ext cx="515382" cy="542204"/>
          </a:xfrm>
          <a:custGeom>
            <a:avLst/>
            <a:gdLst/>
            <a:ahLst/>
            <a:cxnLst/>
            <a:rect l="l" t="t" r="r" b="b"/>
            <a:pathLst>
              <a:path w="515382" h="542204">
                <a:moveTo>
                  <a:pt x="515382" y="0"/>
                </a:moveTo>
                <a:lnTo>
                  <a:pt x="0" y="0"/>
                </a:lnTo>
                <a:lnTo>
                  <a:pt x="0" y="542204"/>
                </a:lnTo>
                <a:lnTo>
                  <a:pt x="515382" y="542204"/>
                </a:lnTo>
                <a:lnTo>
                  <a:pt x="51538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7" name="Freeform 37"/>
          <p:cNvSpPr/>
          <p:nvPr/>
        </p:nvSpPr>
        <p:spPr>
          <a:xfrm>
            <a:off x="4259764" y="8786628"/>
            <a:ext cx="235290" cy="184881"/>
          </a:xfrm>
          <a:custGeom>
            <a:avLst/>
            <a:gdLst/>
            <a:ahLst/>
            <a:cxnLst/>
            <a:rect l="l" t="t" r="r" b="b"/>
            <a:pathLst>
              <a:path w="235290" h="184881">
                <a:moveTo>
                  <a:pt x="0" y="0"/>
                </a:moveTo>
                <a:lnTo>
                  <a:pt x="235290" y="0"/>
                </a:lnTo>
                <a:lnTo>
                  <a:pt x="235290" y="184881"/>
                </a:lnTo>
                <a:lnTo>
                  <a:pt x="0" y="1848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8" name="Freeform 38"/>
          <p:cNvSpPr/>
          <p:nvPr/>
        </p:nvSpPr>
        <p:spPr>
          <a:xfrm rot="810556">
            <a:off x="5730931" y="2116185"/>
            <a:ext cx="1244751" cy="1648844"/>
          </a:xfrm>
          <a:custGeom>
            <a:avLst/>
            <a:gdLst/>
            <a:ahLst/>
            <a:cxnLst/>
            <a:rect l="l" t="t" r="r" b="b"/>
            <a:pathLst>
              <a:path w="1244751" h="1648844">
                <a:moveTo>
                  <a:pt x="0" y="0"/>
                </a:moveTo>
                <a:lnTo>
                  <a:pt x="1244751" y="0"/>
                </a:lnTo>
                <a:lnTo>
                  <a:pt x="1244751" y="1648844"/>
                </a:lnTo>
                <a:lnTo>
                  <a:pt x="0" y="1648844"/>
                </a:lnTo>
                <a:lnTo>
                  <a:pt x="0" y="0"/>
                </a:lnTo>
                <a:close/>
              </a:path>
            </a:pathLst>
          </a:custGeom>
          <a:blipFill>
            <a:blip r:embed="rId11"/>
            <a:stretch>
              <a:fillRect l="-1003"/>
            </a:stretch>
          </a:blipFill>
        </p:spPr>
      </p:sp>
      <p:sp>
        <p:nvSpPr>
          <p:cNvPr id="39" name="Freeform 39"/>
          <p:cNvSpPr/>
          <p:nvPr/>
        </p:nvSpPr>
        <p:spPr>
          <a:xfrm>
            <a:off x="4584890" y="6658804"/>
            <a:ext cx="1334328" cy="2322884"/>
          </a:xfrm>
          <a:custGeom>
            <a:avLst/>
            <a:gdLst/>
            <a:ahLst/>
            <a:cxnLst/>
            <a:rect l="l" t="t" r="r" b="b"/>
            <a:pathLst>
              <a:path w="1334328" h="2322884">
                <a:moveTo>
                  <a:pt x="0" y="0"/>
                </a:moveTo>
                <a:lnTo>
                  <a:pt x="1334328" y="0"/>
                </a:lnTo>
                <a:lnTo>
                  <a:pt x="1334328" y="2322883"/>
                </a:lnTo>
                <a:lnTo>
                  <a:pt x="0" y="2322883"/>
                </a:lnTo>
                <a:lnTo>
                  <a:pt x="0" y="0"/>
                </a:lnTo>
                <a:close/>
              </a:path>
            </a:pathLst>
          </a:custGeom>
          <a:blipFill>
            <a:blip r:embed="rId12"/>
            <a:stretch>
              <a:fillRect l="-1011" r="-1011"/>
            </a:stretch>
          </a:blipFill>
        </p:spPr>
      </p:sp>
      <p:sp>
        <p:nvSpPr>
          <p:cNvPr id="40" name="TextBox 40"/>
          <p:cNvSpPr txBox="1"/>
          <p:nvPr/>
        </p:nvSpPr>
        <p:spPr>
          <a:xfrm>
            <a:off x="5385799" y="6031918"/>
            <a:ext cx="1627903" cy="225447"/>
          </a:xfrm>
          <a:prstGeom prst="rect">
            <a:avLst/>
          </a:prstGeom>
        </p:spPr>
        <p:txBody>
          <a:bodyPr lIns="0" tIns="0" rIns="0" bIns="0" rtlCol="0" anchor="t">
            <a:spAutoFit/>
          </a:bodyPr>
          <a:lstStyle/>
          <a:p>
            <a:pPr algn="ctr">
              <a:lnSpc>
                <a:spcPts val="1767"/>
              </a:lnSpc>
              <a:spcBef>
                <a:spcPct val="0"/>
              </a:spcBef>
            </a:pPr>
            <a:r>
              <a:rPr lang="en-US" sz="1400" dirty="0">
                <a:solidFill>
                  <a:srgbClr val="000000"/>
                </a:solidFill>
                <a:latin typeface="コーポレート・ロゴ"/>
                <a:ea typeface="コーポレート・ロゴ"/>
                <a:cs typeface="コーポレート・ロゴ"/>
                <a:sym typeface="コーポレート・ロゴ"/>
              </a:rPr>
              <a:t>２次元バーコード</a:t>
            </a:r>
          </a:p>
        </p:txBody>
      </p:sp>
      <p:sp>
        <p:nvSpPr>
          <p:cNvPr id="41" name="TextBox 41"/>
          <p:cNvSpPr txBox="1"/>
          <p:nvPr/>
        </p:nvSpPr>
        <p:spPr>
          <a:xfrm>
            <a:off x="4153706" y="9133846"/>
            <a:ext cx="2196696" cy="384721"/>
          </a:xfrm>
          <a:prstGeom prst="rect">
            <a:avLst/>
          </a:prstGeom>
        </p:spPr>
        <p:txBody>
          <a:bodyPr wrap="square" lIns="0" tIns="0" rIns="0" bIns="0" rtlCol="0" anchor="t">
            <a:spAutoFit/>
          </a:bodyPr>
          <a:lstStyle/>
          <a:p>
            <a:pPr algn="ctr">
              <a:lnSpc>
                <a:spcPts val="1470"/>
              </a:lnSpc>
              <a:spcBef>
                <a:spcPct val="0"/>
              </a:spcBef>
            </a:pPr>
            <a:r>
              <a:rPr lang="en-US" sz="1050" b="1" spc="15" dirty="0" err="1">
                <a:solidFill>
                  <a:srgbClr val="545454"/>
                </a:solidFill>
                <a:latin typeface="BIZ UDPゴシック" panose="020B0400000000000000" pitchFamily="50" charset="-128"/>
                <a:ea typeface="BIZ UDPゴシック" panose="020B0400000000000000" pitchFamily="50" charset="-128"/>
                <a:cs typeface="Noto Sans JP Medium"/>
                <a:sym typeface="Noto Sans JP Medium"/>
              </a:rPr>
              <a:t>LINEが起動するので、</a:t>
            </a:r>
            <a:r>
              <a:rPr lang="en-US" sz="1050" b="1" spc="15" dirty="0" err="1" smtClean="0">
                <a:solidFill>
                  <a:srgbClr val="00BF63"/>
                </a:solidFill>
                <a:latin typeface="BIZ UDPゴシック" panose="020B0400000000000000" pitchFamily="50" charset="-128"/>
                <a:ea typeface="BIZ UDPゴシック" panose="020B0400000000000000" pitchFamily="50" charset="-128"/>
                <a:cs typeface="Noto Sans JP Medium"/>
                <a:sym typeface="Noto Sans JP Medium"/>
              </a:rPr>
              <a:t>緑色</a:t>
            </a:r>
            <a:r>
              <a:rPr lang="en-US" sz="1050" b="1" spc="15" dirty="0" err="1" smtClean="0">
                <a:solidFill>
                  <a:srgbClr val="545454"/>
                </a:solidFill>
                <a:latin typeface="BIZ UDPゴシック" panose="020B0400000000000000" pitchFamily="50" charset="-128"/>
                <a:ea typeface="BIZ UDPゴシック" panose="020B0400000000000000" pitchFamily="50" charset="-128"/>
                <a:cs typeface="Noto Sans JP Medium"/>
                <a:sym typeface="Noto Sans JP Medium"/>
              </a:rPr>
              <a:t>の</a:t>
            </a:r>
            <a:endParaRPr lang="en-US" sz="1050" b="1" spc="15" dirty="0" smtClean="0">
              <a:solidFill>
                <a:srgbClr val="545454"/>
              </a:solidFill>
              <a:latin typeface="BIZ UDPゴシック" panose="020B0400000000000000" pitchFamily="50" charset="-128"/>
              <a:ea typeface="BIZ UDPゴシック" panose="020B0400000000000000" pitchFamily="50" charset="-128"/>
              <a:cs typeface="Noto Sans JP Medium"/>
              <a:sym typeface="Noto Sans JP Medium"/>
            </a:endParaRPr>
          </a:p>
          <a:p>
            <a:pPr algn="ctr">
              <a:lnSpc>
                <a:spcPts val="1470"/>
              </a:lnSpc>
              <a:spcBef>
                <a:spcPct val="0"/>
              </a:spcBef>
            </a:pPr>
            <a:r>
              <a:rPr lang="en-US" sz="1050" b="1" spc="15" dirty="0" smtClean="0">
                <a:solidFill>
                  <a:srgbClr val="545454"/>
                </a:solidFill>
                <a:latin typeface="BIZ UDPゴシック" panose="020B0400000000000000" pitchFamily="50" charset="-128"/>
                <a:ea typeface="BIZ UDPゴシック" panose="020B0400000000000000" pitchFamily="50" charset="-128"/>
                <a:cs typeface="Noto Sans JP Medium"/>
                <a:sym typeface="Noto Sans JP Medium"/>
              </a:rPr>
              <a:t>「</a:t>
            </a:r>
            <a:r>
              <a:rPr lang="en-US" sz="1050" b="1" spc="15" dirty="0" err="1">
                <a:solidFill>
                  <a:srgbClr val="545454"/>
                </a:solidFill>
                <a:latin typeface="BIZ UDPゴシック" panose="020B0400000000000000" pitchFamily="50" charset="-128"/>
                <a:ea typeface="BIZ UDPゴシック" panose="020B0400000000000000" pitchFamily="50" charset="-128"/>
                <a:cs typeface="Noto Sans JP Medium"/>
                <a:sym typeface="Noto Sans JP Medium"/>
              </a:rPr>
              <a:t>友だち追加」ボタンを押して完了</a:t>
            </a:r>
            <a:r>
              <a:rPr lang="en-US" sz="1050" b="1" spc="15" dirty="0">
                <a:solidFill>
                  <a:srgbClr val="545454"/>
                </a:solidFill>
                <a:latin typeface="BIZ UDPゴシック" panose="020B0400000000000000" pitchFamily="50" charset="-128"/>
                <a:ea typeface="BIZ UDPゴシック" panose="020B0400000000000000" pitchFamily="50" charset="-128"/>
                <a:cs typeface="Noto Sans JP Medium"/>
                <a:sym typeface="Noto Sans JP Medium"/>
              </a:rPr>
              <a:t>！</a:t>
            </a:r>
          </a:p>
        </p:txBody>
      </p:sp>
      <p:grpSp>
        <p:nvGrpSpPr>
          <p:cNvPr id="42" name="Group 42"/>
          <p:cNvGrpSpPr/>
          <p:nvPr/>
        </p:nvGrpSpPr>
        <p:grpSpPr>
          <a:xfrm>
            <a:off x="320428" y="1529888"/>
            <a:ext cx="5641460" cy="2372457"/>
            <a:chOff x="0" y="-161925"/>
            <a:chExt cx="7521947" cy="3163276"/>
          </a:xfrm>
        </p:grpSpPr>
        <p:sp>
          <p:nvSpPr>
            <p:cNvPr id="43" name="TextBox 43"/>
            <p:cNvSpPr txBox="1"/>
            <p:nvPr/>
          </p:nvSpPr>
          <p:spPr>
            <a:xfrm>
              <a:off x="500464" y="-161925"/>
              <a:ext cx="3260510" cy="1784552"/>
            </a:xfrm>
            <a:prstGeom prst="rect">
              <a:avLst/>
            </a:prstGeom>
          </p:spPr>
          <p:txBody>
            <a:bodyPr lIns="0" tIns="0" rIns="0" bIns="0" rtlCol="0" anchor="t">
              <a:spAutoFit/>
            </a:bodyPr>
            <a:lstStyle/>
            <a:p>
              <a:pPr marL="0" lvl="0" indent="0" algn="ctr">
                <a:lnSpc>
                  <a:spcPts val="11180"/>
                </a:lnSpc>
                <a:spcBef>
                  <a:spcPct val="0"/>
                </a:spcBef>
              </a:pPr>
              <a:r>
                <a:rPr lang="en-US" sz="7986" spc="399">
                  <a:solidFill>
                    <a:srgbClr val="00BF63"/>
                  </a:solidFill>
                  <a:latin typeface="コーポレート・ロゴ Bold"/>
                  <a:ea typeface="コーポレート・ロゴ Bold"/>
                  <a:cs typeface="コーポレート・ロゴ Bold"/>
                  <a:sym typeface="コーポレート・ロゴ Bold"/>
                </a:rPr>
                <a:t>公式</a:t>
              </a:r>
            </a:p>
          </p:txBody>
        </p:sp>
        <p:sp>
          <p:nvSpPr>
            <p:cNvPr id="44" name="TextBox 44"/>
            <p:cNvSpPr txBox="1"/>
            <p:nvPr/>
          </p:nvSpPr>
          <p:spPr>
            <a:xfrm>
              <a:off x="0" y="1216799"/>
              <a:ext cx="7521947" cy="1784552"/>
            </a:xfrm>
            <a:prstGeom prst="rect">
              <a:avLst/>
            </a:prstGeom>
          </p:spPr>
          <p:txBody>
            <a:bodyPr lIns="0" tIns="0" rIns="0" bIns="0" rtlCol="0" anchor="t">
              <a:spAutoFit/>
            </a:bodyPr>
            <a:lstStyle/>
            <a:p>
              <a:pPr marL="0" lvl="0" indent="0" algn="ctr">
                <a:lnSpc>
                  <a:spcPts val="11180"/>
                </a:lnSpc>
                <a:spcBef>
                  <a:spcPct val="0"/>
                </a:spcBef>
              </a:pPr>
              <a:r>
                <a:rPr lang="en-US" sz="7986">
                  <a:solidFill>
                    <a:srgbClr val="00BF63"/>
                  </a:solidFill>
                  <a:latin typeface="コーポレート・ロゴ Bold"/>
                  <a:ea typeface="コーポレート・ロゴ Bold"/>
                  <a:cs typeface="コーポレート・ロゴ Bold"/>
                  <a:sym typeface="コーポレート・ロゴ Bold"/>
                </a:rPr>
                <a:t>はじめました</a:t>
              </a:r>
            </a:p>
          </p:txBody>
        </p:sp>
        <p:sp>
          <p:nvSpPr>
            <p:cNvPr id="45" name="TextBox 45"/>
            <p:cNvSpPr txBox="1"/>
            <p:nvPr/>
          </p:nvSpPr>
          <p:spPr>
            <a:xfrm>
              <a:off x="3461692" y="-146167"/>
              <a:ext cx="3895232" cy="1915055"/>
            </a:xfrm>
            <a:prstGeom prst="rect">
              <a:avLst/>
            </a:prstGeom>
          </p:spPr>
          <p:txBody>
            <a:bodyPr wrap="square" lIns="0" tIns="0" rIns="0" bIns="0" rtlCol="0" anchor="t">
              <a:spAutoFit/>
            </a:bodyPr>
            <a:lstStyle/>
            <a:p>
              <a:pPr marL="0" lvl="0" indent="0" algn="ctr">
                <a:lnSpc>
                  <a:spcPts val="11180"/>
                </a:lnSpc>
                <a:spcBef>
                  <a:spcPct val="0"/>
                </a:spcBef>
              </a:pPr>
              <a:r>
                <a:rPr lang="en-US" sz="7986" b="1" spc="399" dirty="0">
                  <a:solidFill>
                    <a:srgbClr val="00BF63"/>
                  </a:solidFill>
                  <a:latin typeface="BIZ UDPゴシック" panose="020B0400000000000000" pitchFamily="50" charset="-128"/>
                  <a:ea typeface="BIZ UDPゴシック" panose="020B0400000000000000" pitchFamily="50" charset="-128"/>
                  <a:cs typeface="ぼくたちのゴシック2"/>
                  <a:sym typeface="ぼくたちのゴシック2"/>
                </a:rPr>
                <a:t>LINE</a:t>
              </a:r>
            </a:p>
          </p:txBody>
        </p:sp>
      </p:grpSp>
      <p:sp>
        <p:nvSpPr>
          <p:cNvPr id="46" name="TextBox 46"/>
          <p:cNvSpPr txBox="1"/>
          <p:nvPr/>
        </p:nvSpPr>
        <p:spPr>
          <a:xfrm>
            <a:off x="1375638" y="8996484"/>
            <a:ext cx="1997385" cy="549318"/>
          </a:xfrm>
          <a:prstGeom prst="rect">
            <a:avLst/>
          </a:prstGeom>
        </p:spPr>
        <p:txBody>
          <a:bodyPr lIns="0" tIns="0" rIns="0" bIns="0" rtlCol="0" anchor="t">
            <a:spAutoFit/>
          </a:bodyPr>
          <a:lstStyle/>
          <a:p>
            <a:pPr algn="ctr">
              <a:lnSpc>
                <a:spcPts val="1537"/>
              </a:lnSpc>
              <a:spcBef>
                <a:spcPct val="0"/>
              </a:spcBef>
            </a:pPr>
            <a:r>
              <a:rPr lang="en-US" sz="1097" b="1" spc="16" dirty="0" err="1">
                <a:solidFill>
                  <a:srgbClr val="545454"/>
                </a:solidFill>
                <a:latin typeface="BIZ UDPゴシック" panose="020B0400000000000000" pitchFamily="50" charset="-128"/>
                <a:ea typeface="BIZ UDPゴシック" panose="020B0400000000000000" pitchFamily="50" charset="-128"/>
                <a:cs typeface="Noto Sans JP Medium"/>
                <a:sym typeface="Noto Sans JP Medium"/>
              </a:rPr>
              <a:t>スマホのカメラで上の</a:t>
            </a:r>
            <a:r>
              <a:rPr lang="en-US" sz="1097" b="1" spc="16" dirty="0" err="1">
                <a:solidFill>
                  <a:srgbClr val="FF3131"/>
                </a:solidFill>
                <a:latin typeface="BIZ UDPゴシック" panose="020B0400000000000000" pitchFamily="50" charset="-128"/>
                <a:ea typeface="BIZ UDPゴシック" panose="020B0400000000000000" pitchFamily="50" charset="-128"/>
                <a:cs typeface="Noto Sans JP Medium"/>
                <a:sym typeface="Noto Sans JP Medium"/>
              </a:rPr>
              <a:t>赤枠</a:t>
            </a:r>
            <a:r>
              <a:rPr lang="en-US" sz="1097" b="1" spc="16" dirty="0" err="1">
                <a:solidFill>
                  <a:srgbClr val="545454"/>
                </a:solidFill>
                <a:latin typeface="BIZ UDPゴシック" panose="020B0400000000000000" pitchFamily="50" charset="-128"/>
                <a:ea typeface="BIZ UDPゴシック" panose="020B0400000000000000" pitchFamily="50" charset="-128"/>
                <a:cs typeface="Noto Sans JP Medium"/>
                <a:sym typeface="Noto Sans JP Medium"/>
              </a:rPr>
              <a:t>内を読み取り、黄色く表示される「line.ee」を押す</a:t>
            </a:r>
            <a:r>
              <a:rPr lang="en-US" sz="1097" b="1" spc="16" dirty="0">
                <a:solidFill>
                  <a:srgbClr val="545454"/>
                </a:solidFill>
                <a:latin typeface="BIZ UDPゴシック" panose="020B0400000000000000" pitchFamily="50" charset="-128"/>
                <a:ea typeface="BIZ UDPゴシック" panose="020B0400000000000000" pitchFamily="50" charset="-128"/>
                <a:cs typeface="Noto Sans JP Medium"/>
                <a:sym typeface="Noto Sans JP Medium"/>
              </a:rPr>
              <a:t>。</a:t>
            </a:r>
          </a:p>
        </p:txBody>
      </p:sp>
      <p:sp>
        <p:nvSpPr>
          <p:cNvPr id="47" name="TextBox 47"/>
          <p:cNvSpPr txBox="1"/>
          <p:nvPr/>
        </p:nvSpPr>
        <p:spPr>
          <a:xfrm>
            <a:off x="329052" y="9744416"/>
            <a:ext cx="6820201" cy="164276"/>
          </a:xfrm>
          <a:prstGeom prst="rect">
            <a:avLst/>
          </a:prstGeom>
        </p:spPr>
        <p:txBody>
          <a:bodyPr lIns="0" tIns="0" rIns="0" bIns="0" rtlCol="0" anchor="t">
            <a:spAutoFit/>
          </a:bodyPr>
          <a:lstStyle/>
          <a:p>
            <a:pPr algn="ctr">
              <a:lnSpc>
                <a:spcPts val="1515"/>
              </a:lnSpc>
              <a:spcBef>
                <a:spcPct val="0"/>
              </a:spcBef>
            </a:pPr>
            <a:r>
              <a:rPr lang="en-US" sz="1082" dirty="0">
                <a:solidFill>
                  <a:srgbClr val="000000"/>
                </a:solidFill>
                <a:latin typeface="BIZ UDPゴシック" panose="020B0400000000000000" pitchFamily="50" charset="-128"/>
                <a:ea typeface="BIZ UDPゴシック" panose="020B0400000000000000" pitchFamily="50" charset="-128"/>
                <a:cs typeface="Noto Sans JP"/>
                <a:sym typeface="Noto Sans JP"/>
              </a:rPr>
              <a:t>※</a:t>
            </a:r>
            <a:r>
              <a:rPr lang="en-US" sz="1082" dirty="0" err="1">
                <a:solidFill>
                  <a:srgbClr val="000000"/>
                </a:solidFill>
                <a:latin typeface="BIZ UDPゴシック" panose="020B0400000000000000" pitchFamily="50" charset="-128"/>
                <a:ea typeface="BIZ UDPゴシック" panose="020B0400000000000000" pitchFamily="50" charset="-128"/>
                <a:cs typeface="Noto Sans JP"/>
                <a:sym typeface="Noto Sans JP"/>
              </a:rPr>
              <a:t>ご使用のスマホによっては表示等が異なる場合がありますのでご留意ください</a:t>
            </a:r>
            <a:endParaRPr lang="en-US" sz="1082" dirty="0">
              <a:solidFill>
                <a:srgbClr val="000000"/>
              </a:solidFill>
              <a:latin typeface="BIZ UDPゴシック" panose="020B0400000000000000" pitchFamily="50" charset="-128"/>
              <a:ea typeface="BIZ UDPゴシック" panose="020B0400000000000000" pitchFamily="50" charset="-128"/>
              <a:cs typeface="Noto Sans JP"/>
              <a:sym typeface="Noto Sans JP"/>
            </a:endParaRPr>
          </a:p>
        </p:txBody>
      </p:sp>
      <p:sp>
        <p:nvSpPr>
          <p:cNvPr id="48" name="TextBox 48"/>
          <p:cNvSpPr txBox="1"/>
          <p:nvPr/>
        </p:nvSpPr>
        <p:spPr>
          <a:xfrm>
            <a:off x="1190716" y="5348007"/>
            <a:ext cx="4013120" cy="461665"/>
          </a:xfrm>
          <a:prstGeom prst="rect">
            <a:avLst/>
          </a:prstGeom>
        </p:spPr>
        <p:txBody>
          <a:bodyPr wrap="square" lIns="0" tIns="0" rIns="0" bIns="0" rtlCol="0" anchor="t">
            <a:spAutoFit/>
          </a:bodyPr>
          <a:lstStyle/>
          <a:p>
            <a:pPr algn="l">
              <a:lnSpc>
                <a:spcPts val="1808"/>
              </a:lnSpc>
            </a:pPr>
            <a:r>
              <a:rPr lang="en-US" sz="1600" dirty="0">
                <a:solidFill>
                  <a:srgbClr val="000000"/>
                </a:solidFill>
                <a:latin typeface="コーポレート・ロゴ"/>
                <a:ea typeface="コーポレート・ロゴ"/>
                <a:cs typeface="コーポレート・ロゴ"/>
                <a:sym typeface="コーポレート・ロゴ"/>
              </a:rPr>
              <a:t>スマホのカメラから右の2次元バーコードを読み込んで</a:t>
            </a:r>
          </a:p>
          <a:p>
            <a:pPr algn="l">
              <a:lnSpc>
                <a:spcPts val="1808"/>
              </a:lnSpc>
            </a:pPr>
            <a:r>
              <a:rPr lang="en-US" sz="1600" dirty="0" err="1">
                <a:solidFill>
                  <a:srgbClr val="000000"/>
                </a:solidFill>
                <a:latin typeface="コーポレート・ロゴ"/>
                <a:ea typeface="コーポレート・ロゴ"/>
                <a:cs typeface="コーポレート・ロゴ"/>
                <a:sym typeface="コーポレート・ロゴ"/>
              </a:rPr>
              <a:t>いただき、友だちに追加をお願いします</a:t>
            </a:r>
            <a:r>
              <a:rPr lang="en-US" sz="1600" dirty="0">
                <a:solidFill>
                  <a:srgbClr val="000000"/>
                </a:solidFill>
                <a:latin typeface="コーポレート・ロゴ"/>
                <a:ea typeface="コーポレート・ロゴ"/>
                <a:cs typeface="コーポレート・ロゴ"/>
                <a:sym typeface="コーポレート・ロゴ"/>
              </a:rPr>
              <a:t>。</a:t>
            </a:r>
          </a:p>
        </p:txBody>
      </p:sp>
      <p:sp>
        <p:nvSpPr>
          <p:cNvPr id="49" name="TextBox 49"/>
          <p:cNvSpPr txBox="1"/>
          <p:nvPr/>
        </p:nvSpPr>
        <p:spPr>
          <a:xfrm>
            <a:off x="1113319" y="4919210"/>
            <a:ext cx="1109134" cy="349700"/>
          </a:xfrm>
          <a:prstGeom prst="rect">
            <a:avLst/>
          </a:prstGeom>
        </p:spPr>
        <p:txBody>
          <a:bodyPr lIns="0" tIns="0" rIns="0" bIns="0" rtlCol="0" anchor="t">
            <a:spAutoFit/>
          </a:bodyPr>
          <a:lstStyle/>
          <a:p>
            <a:pPr algn="l">
              <a:lnSpc>
                <a:spcPts val="2775"/>
              </a:lnSpc>
              <a:spcBef>
                <a:spcPct val="0"/>
              </a:spcBef>
            </a:pPr>
            <a:r>
              <a:rPr lang="en-US" sz="1982">
                <a:solidFill>
                  <a:srgbClr val="000000"/>
                </a:solidFill>
                <a:latin typeface="コーポレート・ロゴ Bold"/>
                <a:ea typeface="コーポレート・ロゴ Bold"/>
                <a:cs typeface="コーポレート・ロゴ Bold"/>
                <a:sym typeface="コーポレート・ロゴ Bold"/>
              </a:rPr>
              <a:t>登録方法</a:t>
            </a:r>
          </a:p>
        </p:txBody>
      </p:sp>
      <p:sp>
        <p:nvSpPr>
          <p:cNvPr id="50" name="TextBox 50"/>
          <p:cNvSpPr txBox="1"/>
          <p:nvPr/>
        </p:nvSpPr>
        <p:spPr>
          <a:xfrm>
            <a:off x="1113319" y="6190525"/>
            <a:ext cx="524637" cy="349700"/>
          </a:xfrm>
          <a:prstGeom prst="rect">
            <a:avLst/>
          </a:prstGeom>
        </p:spPr>
        <p:txBody>
          <a:bodyPr lIns="0" tIns="0" rIns="0" bIns="0" rtlCol="0" anchor="t">
            <a:spAutoFit/>
          </a:bodyPr>
          <a:lstStyle/>
          <a:p>
            <a:pPr algn="l">
              <a:lnSpc>
                <a:spcPts val="2775"/>
              </a:lnSpc>
              <a:spcBef>
                <a:spcPct val="0"/>
              </a:spcBef>
            </a:pPr>
            <a:r>
              <a:rPr lang="en-US" sz="1982">
                <a:solidFill>
                  <a:srgbClr val="000000"/>
                </a:solidFill>
                <a:latin typeface="コーポレート・ロゴ Bold"/>
                <a:ea typeface="コーポレート・ロゴ Bold"/>
                <a:cs typeface="コーポレート・ロゴ Bold"/>
                <a:sym typeface="コーポレート・ロゴ Bold"/>
              </a:rPr>
              <a:t>手順</a:t>
            </a:r>
          </a:p>
        </p:txBody>
      </p:sp>
      <p:sp>
        <p:nvSpPr>
          <p:cNvPr id="51" name="TextBox 51"/>
          <p:cNvSpPr txBox="1"/>
          <p:nvPr/>
        </p:nvSpPr>
        <p:spPr>
          <a:xfrm>
            <a:off x="1694882" y="6272880"/>
            <a:ext cx="4253725" cy="227755"/>
          </a:xfrm>
          <a:prstGeom prst="rect">
            <a:avLst/>
          </a:prstGeom>
        </p:spPr>
        <p:txBody>
          <a:bodyPr lIns="0" tIns="0" rIns="0" bIns="0" rtlCol="0" anchor="t">
            <a:spAutoFit/>
          </a:bodyPr>
          <a:lstStyle/>
          <a:p>
            <a:pPr algn="l">
              <a:lnSpc>
                <a:spcPts val="1935"/>
              </a:lnSpc>
              <a:spcBef>
                <a:spcPct val="0"/>
              </a:spcBef>
            </a:pPr>
            <a:r>
              <a:rPr lang="en-US" sz="1400" dirty="0" err="1">
                <a:solidFill>
                  <a:srgbClr val="000000"/>
                </a:solidFill>
                <a:latin typeface="コーポレート・ロゴ"/>
                <a:ea typeface="コーポレート・ロゴ"/>
                <a:cs typeface="コーポレート・ロゴ"/>
                <a:sym typeface="コーポレート・ロゴ"/>
              </a:rPr>
              <a:t>LINEをご利用であれば下記の手順で簡単に登録できます</a:t>
            </a:r>
            <a:endParaRPr lang="en-US" sz="1400" dirty="0">
              <a:solidFill>
                <a:srgbClr val="000000"/>
              </a:solidFill>
              <a:latin typeface="コーポレート・ロゴ"/>
              <a:ea typeface="コーポレート・ロゴ"/>
              <a:cs typeface="コーポレート・ロゴ"/>
              <a:sym typeface="コーポレート・ロゴ"/>
            </a:endParaRPr>
          </a:p>
        </p:txBody>
      </p:sp>
      <p:sp>
        <p:nvSpPr>
          <p:cNvPr id="52" name="TextBox 10"/>
          <p:cNvSpPr txBox="1"/>
          <p:nvPr/>
        </p:nvSpPr>
        <p:spPr>
          <a:xfrm>
            <a:off x="2612418" y="10092516"/>
            <a:ext cx="2367323" cy="410369"/>
          </a:xfrm>
          <a:prstGeom prst="rect">
            <a:avLst/>
          </a:prstGeom>
        </p:spPr>
        <p:txBody>
          <a:bodyPr wrap="square" lIns="0" tIns="0" rIns="0" bIns="0" rtlCol="0" anchor="t">
            <a:spAutoFit/>
          </a:bodyPr>
          <a:lstStyle/>
          <a:p>
            <a:pPr algn="ctr">
              <a:lnSpc>
                <a:spcPts val="3237"/>
              </a:lnSpc>
              <a:spcBef>
                <a:spcPct val="0"/>
              </a:spcBef>
            </a:pPr>
            <a:r>
              <a:rPr lang="ja-JP" altLang="en-US" sz="2312" dirty="0" smtClean="0">
                <a:solidFill>
                  <a:schemeClr val="bg1"/>
                </a:solidFill>
                <a:latin typeface="コーポレート・ロゴ"/>
                <a:ea typeface="コーポレート・ロゴ"/>
                <a:cs typeface="コーポレート・ロゴ"/>
                <a:sym typeface="コーポレート・ロゴ"/>
              </a:rPr>
              <a:t>●●町自治会</a:t>
            </a:r>
            <a:endParaRPr lang="en-US" sz="2312" dirty="0">
              <a:solidFill>
                <a:schemeClr val="bg1"/>
              </a:solidFill>
              <a:latin typeface="コーポレート・ロゴ"/>
              <a:ea typeface="コーポレート・ロゴ"/>
              <a:cs typeface="コーポレート・ロゴ"/>
              <a:sym typeface="コーポレート・ロゴ"/>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48</Words>
  <Application>Microsoft Office PowerPoint</Application>
  <PresentationFormat>ユーザー設定</PresentationFormat>
  <Paragraphs>20</Paragraphs>
  <Slides>1</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vt:i4>
      </vt:variant>
    </vt:vector>
  </HeadingPairs>
  <TitlesOfParts>
    <vt:vector size="12" baseType="lpstr">
      <vt:lpstr>コーポレート・ロゴ Bold</vt:lpstr>
      <vt:lpstr>Calibri</vt:lpstr>
      <vt:lpstr>Noto Sans JP</vt:lpstr>
      <vt:lpstr>ぼくたちのゴシック2</vt:lpstr>
      <vt:lpstr>やさしさゴシック</vt:lpstr>
      <vt:lpstr>セザンヌ Semi-Bold</vt:lpstr>
      <vt:lpstr>Arial</vt:lpstr>
      <vt:lpstr>コーポレート・ロゴ</vt:lpstr>
      <vt:lpstr>Noto Sans JP Medium</vt:lpstr>
      <vt:lpstr>BIZ UDPゴシック</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公式LINEスタート　A4 チラシ のコピー</dc:title>
  <dc:creator>井上　庄三</dc:creator>
  <cp:lastModifiedBy>井上　庄三</cp:lastModifiedBy>
  <cp:revision>3</cp:revision>
  <dcterms:created xsi:type="dcterms:W3CDTF">2006-08-16T00:00:00Z</dcterms:created>
  <dcterms:modified xsi:type="dcterms:W3CDTF">2025-02-10T07:15:21Z</dcterms:modified>
  <dc:identifier>DAGertEQrG8</dc:identifier>
</cp:coreProperties>
</file>